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70" r:id="rId3"/>
    <p:sldId id="260" r:id="rId4"/>
    <p:sldId id="258" r:id="rId5"/>
    <p:sldId id="267" r:id="rId6"/>
    <p:sldId id="269" r:id="rId7"/>
    <p:sldId id="264" r:id="rId8"/>
    <p:sldId id="265" r:id="rId9"/>
    <p:sldId id="263" r:id="rId10"/>
    <p:sldId id="268" r:id="rId11"/>
    <p:sldId id="271" r:id="rId12"/>
    <p:sldId id="272" r:id="rId13"/>
    <p:sldId id="273" r:id="rId14"/>
    <p:sldId id="274" r:id="rId15"/>
    <p:sldId id="331" r:id="rId16"/>
    <p:sldId id="275" r:id="rId17"/>
    <p:sldId id="276" r:id="rId18"/>
    <p:sldId id="288" r:id="rId19"/>
    <p:sldId id="290" r:id="rId20"/>
    <p:sldId id="291" r:id="rId21"/>
    <p:sldId id="277" r:id="rId22"/>
    <p:sldId id="287" r:id="rId23"/>
    <p:sldId id="292" r:id="rId24"/>
    <p:sldId id="293" r:id="rId25"/>
    <p:sldId id="295" r:id="rId26"/>
    <p:sldId id="297" r:id="rId27"/>
    <p:sldId id="298" r:id="rId28"/>
    <p:sldId id="299" r:id="rId29"/>
    <p:sldId id="300" r:id="rId30"/>
    <p:sldId id="302" r:id="rId31"/>
    <p:sldId id="303" r:id="rId32"/>
    <p:sldId id="304" r:id="rId33"/>
    <p:sldId id="306" r:id="rId34"/>
    <p:sldId id="307" r:id="rId35"/>
    <p:sldId id="311" r:id="rId36"/>
    <p:sldId id="308" r:id="rId37"/>
    <p:sldId id="314" r:id="rId38"/>
    <p:sldId id="315" r:id="rId39"/>
    <p:sldId id="317" r:id="rId40"/>
    <p:sldId id="318" r:id="rId41"/>
    <p:sldId id="309" r:id="rId42"/>
    <p:sldId id="319" r:id="rId43"/>
    <p:sldId id="320" r:id="rId44"/>
    <p:sldId id="321" r:id="rId45"/>
    <p:sldId id="324" r:id="rId46"/>
    <p:sldId id="323" r:id="rId47"/>
    <p:sldId id="325" r:id="rId48"/>
    <p:sldId id="326" r:id="rId49"/>
    <p:sldId id="327" r:id="rId50"/>
    <p:sldId id="328" r:id="rId51"/>
    <p:sldId id="329" r:id="rId52"/>
    <p:sldId id="330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9C6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73EA9-523B-4D49-BBFF-3AF1DD60ECD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057C5-B04F-4A54-9E25-765DB851ACCC}">
      <dgm:prSet phldrT="[Text]"/>
      <dgm:spPr/>
      <dgm:t>
        <a:bodyPr/>
        <a:lstStyle/>
        <a:p>
          <a:r>
            <a:rPr lang="en-US" dirty="0" smtClean="0"/>
            <a:t>More settlers move West</a:t>
          </a:r>
          <a:endParaRPr lang="en-US" dirty="0"/>
        </a:p>
      </dgm:t>
    </dgm:pt>
    <dgm:pt modelId="{7EAC0DDE-9DC8-4C8E-AFDB-AF20E303A29D}" type="parTrans" cxnId="{57FC0F40-166F-4538-9AA3-44CF84702E43}">
      <dgm:prSet/>
      <dgm:spPr/>
      <dgm:t>
        <a:bodyPr/>
        <a:lstStyle/>
        <a:p>
          <a:endParaRPr lang="en-US"/>
        </a:p>
      </dgm:t>
    </dgm:pt>
    <dgm:pt modelId="{3A275F60-BA4A-469B-B25B-65FAE5947187}" type="sibTrans" cxnId="{57FC0F40-166F-4538-9AA3-44CF84702E43}">
      <dgm:prSet/>
      <dgm:spPr/>
      <dgm:t>
        <a:bodyPr/>
        <a:lstStyle/>
        <a:p>
          <a:endParaRPr lang="en-US"/>
        </a:p>
      </dgm:t>
    </dgm:pt>
    <dgm:pt modelId="{4F5DD5A1-AB15-4774-ADF3-63B7CAA1E720}">
      <dgm:prSet phldrT="[Text]"/>
      <dgm:spPr/>
      <dgm:t>
        <a:bodyPr/>
        <a:lstStyle/>
        <a:p>
          <a:r>
            <a:rPr lang="en-US" dirty="0" smtClean="0"/>
            <a:t>Less land for Native Americans</a:t>
          </a:r>
          <a:endParaRPr lang="en-US" dirty="0"/>
        </a:p>
      </dgm:t>
    </dgm:pt>
    <dgm:pt modelId="{21B45F15-0FF5-44AE-BFBD-2A30C9D4DA64}" type="parTrans" cxnId="{22B65EE0-D338-414A-B1A1-FD13C4A880F0}">
      <dgm:prSet/>
      <dgm:spPr/>
      <dgm:t>
        <a:bodyPr/>
        <a:lstStyle/>
        <a:p>
          <a:endParaRPr lang="en-US"/>
        </a:p>
      </dgm:t>
    </dgm:pt>
    <dgm:pt modelId="{99906200-3D88-47D1-96E3-6D967A7697F9}" type="sibTrans" cxnId="{22B65EE0-D338-414A-B1A1-FD13C4A880F0}">
      <dgm:prSet/>
      <dgm:spPr/>
      <dgm:t>
        <a:bodyPr/>
        <a:lstStyle/>
        <a:p>
          <a:endParaRPr lang="en-US"/>
        </a:p>
      </dgm:t>
    </dgm:pt>
    <dgm:pt modelId="{24C3A993-1BD3-434D-B81B-045FE2268B50}">
      <dgm:prSet phldrT="[Text]"/>
      <dgm:spPr/>
      <dgm:t>
        <a:bodyPr/>
        <a:lstStyle/>
        <a:p>
          <a:r>
            <a:rPr lang="en-US" dirty="0" smtClean="0"/>
            <a:t>Native Americans forced on Reservations.</a:t>
          </a:r>
          <a:endParaRPr lang="en-US" dirty="0"/>
        </a:p>
      </dgm:t>
    </dgm:pt>
    <dgm:pt modelId="{352DB3FC-A5E1-47C5-81E0-8DEBF4860E16}" type="parTrans" cxnId="{90E8F58F-45E3-4700-A21B-12F9DE73D8F4}">
      <dgm:prSet/>
      <dgm:spPr/>
      <dgm:t>
        <a:bodyPr/>
        <a:lstStyle/>
        <a:p>
          <a:endParaRPr lang="en-US"/>
        </a:p>
      </dgm:t>
    </dgm:pt>
    <dgm:pt modelId="{9B7046C1-494E-4B0A-AFDE-44509BF96351}" type="sibTrans" cxnId="{90E8F58F-45E3-4700-A21B-12F9DE73D8F4}">
      <dgm:prSet/>
      <dgm:spPr/>
      <dgm:t>
        <a:bodyPr/>
        <a:lstStyle/>
        <a:p>
          <a:endParaRPr lang="en-US"/>
        </a:p>
      </dgm:t>
    </dgm:pt>
    <dgm:pt modelId="{57348319-0751-4373-AD0B-C09934CB243E}">
      <dgm:prSet phldrT="[Text]"/>
      <dgm:spPr/>
      <dgm:t>
        <a:bodyPr/>
        <a:lstStyle/>
        <a:p>
          <a:r>
            <a:rPr lang="en-US" dirty="0" smtClean="0"/>
            <a:t>Gold found on Reservations.</a:t>
          </a:r>
          <a:endParaRPr lang="en-US" dirty="0"/>
        </a:p>
      </dgm:t>
    </dgm:pt>
    <dgm:pt modelId="{F08D24B4-BBE8-4D42-A7A9-C604F2ABDDB4}" type="parTrans" cxnId="{C1E044AF-10DA-4C86-9E10-FF4D815434FE}">
      <dgm:prSet/>
      <dgm:spPr/>
      <dgm:t>
        <a:bodyPr/>
        <a:lstStyle/>
        <a:p>
          <a:endParaRPr lang="en-US"/>
        </a:p>
      </dgm:t>
    </dgm:pt>
    <dgm:pt modelId="{2886A20A-FCA0-4101-879A-D4E9CD7719A5}" type="sibTrans" cxnId="{C1E044AF-10DA-4C86-9E10-FF4D815434FE}">
      <dgm:prSet/>
      <dgm:spPr/>
      <dgm:t>
        <a:bodyPr/>
        <a:lstStyle/>
        <a:p>
          <a:endParaRPr lang="en-US"/>
        </a:p>
      </dgm:t>
    </dgm:pt>
    <dgm:pt modelId="{F709B045-AD25-405A-A5EE-DA0090318033}">
      <dgm:prSet phldrT="[Text]"/>
      <dgm:spPr/>
      <dgm:t>
        <a:bodyPr/>
        <a:lstStyle/>
        <a:p>
          <a:r>
            <a:rPr lang="en-US" dirty="0" smtClean="0"/>
            <a:t>????</a:t>
          </a:r>
          <a:endParaRPr lang="en-US" dirty="0"/>
        </a:p>
      </dgm:t>
    </dgm:pt>
    <dgm:pt modelId="{296A79FC-C80F-43CF-BE57-6EC4CFEA16DD}" type="parTrans" cxnId="{8EB61B1C-C075-4163-8FB5-5F98F49606BB}">
      <dgm:prSet/>
      <dgm:spPr/>
      <dgm:t>
        <a:bodyPr/>
        <a:lstStyle/>
        <a:p>
          <a:endParaRPr lang="en-US"/>
        </a:p>
      </dgm:t>
    </dgm:pt>
    <dgm:pt modelId="{D774C350-3AC9-49FB-BBA0-3703D8DF004D}" type="sibTrans" cxnId="{8EB61B1C-C075-4163-8FB5-5F98F49606BB}">
      <dgm:prSet/>
      <dgm:spPr/>
      <dgm:t>
        <a:bodyPr/>
        <a:lstStyle/>
        <a:p>
          <a:endParaRPr lang="en-US"/>
        </a:p>
      </dgm:t>
    </dgm:pt>
    <dgm:pt modelId="{4F71A9F9-0E19-4136-A985-CD40339E8CCF}" type="pres">
      <dgm:prSet presAssocID="{DA273EA9-523B-4D49-BBFF-3AF1DD60ECD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7F87E5-F89A-4125-856A-857720D3C230}" type="pres">
      <dgm:prSet presAssocID="{9E9057C5-B04F-4A54-9E25-765DB851ACCC}" presName="composite" presStyleCnt="0"/>
      <dgm:spPr/>
    </dgm:pt>
    <dgm:pt modelId="{C584EC94-E6BB-46D4-83B2-79351771CE09}" type="pres">
      <dgm:prSet presAssocID="{9E9057C5-B04F-4A54-9E25-765DB851ACCC}" presName="bentUpArrow1" presStyleLbl="alignImgPlace1" presStyleIdx="0" presStyleCnt="4"/>
      <dgm:spPr/>
    </dgm:pt>
    <dgm:pt modelId="{862D3C68-E2F1-4119-B651-079DC70A2CD5}" type="pres">
      <dgm:prSet presAssocID="{9E9057C5-B04F-4A54-9E25-765DB851ACCC}" presName="ParentText" presStyleLbl="node1" presStyleIdx="0" presStyleCnt="5" custScaleX="168645" custScaleY="105092" custLinFactNeighborX="2916" custLinFactNeighborY="34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97D77-76E8-464D-BAF8-E6C85BD701BE}" type="pres">
      <dgm:prSet presAssocID="{9E9057C5-B04F-4A54-9E25-765DB851ACCC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03D0C-26E1-4BDD-84BC-E4C5CB066176}" type="pres">
      <dgm:prSet presAssocID="{3A275F60-BA4A-469B-B25B-65FAE5947187}" presName="sibTrans" presStyleCnt="0"/>
      <dgm:spPr/>
    </dgm:pt>
    <dgm:pt modelId="{25C38799-787C-43E0-BE04-E40440F2CBA0}" type="pres">
      <dgm:prSet presAssocID="{4F5DD5A1-AB15-4774-ADF3-63B7CAA1E720}" presName="composite" presStyleCnt="0"/>
      <dgm:spPr/>
    </dgm:pt>
    <dgm:pt modelId="{A40F48F9-2A52-41B2-8160-034D1C264E7E}" type="pres">
      <dgm:prSet presAssocID="{4F5DD5A1-AB15-4774-ADF3-63B7CAA1E720}" presName="bentUpArrow1" presStyleLbl="alignImgPlace1" presStyleIdx="1" presStyleCnt="4"/>
      <dgm:spPr/>
    </dgm:pt>
    <dgm:pt modelId="{F7E42EAC-F0E1-48B5-919B-987CFCB77F78}" type="pres">
      <dgm:prSet presAssocID="{4F5DD5A1-AB15-4774-ADF3-63B7CAA1E720}" presName="ParentText" presStyleLbl="node1" presStyleIdx="1" presStyleCnt="5" custScaleX="180457" custScaleY="1145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37B90-A4B5-413C-A56C-8B86377FAEF3}" type="pres">
      <dgm:prSet presAssocID="{4F5DD5A1-AB15-4774-ADF3-63B7CAA1E72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CD3F3-6ED3-4A0E-AE44-4A690F037013}" type="pres">
      <dgm:prSet presAssocID="{99906200-3D88-47D1-96E3-6D967A7697F9}" presName="sibTrans" presStyleCnt="0"/>
      <dgm:spPr/>
    </dgm:pt>
    <dgm:pt modelId="{16232D5D-8B89-4BBA-86CC-7E620DE89608}" type="pres">
      <dgm:prSet presAssocID="{24C3A993-1BD3-434D-B81B-045FE2268B50}" presName="composite" presStyleCnt="0"/>
      <dgm:spPr/>
    </dgm:pt>
    <dgm:pt modelId="{428957BF-45D9-4530-8B7E-292FC54B57B7}" type="pres">
      <dgm:prSet presAssocID="{24C3A993-1BD3-434D-B81B-045FE2268B50}" presName="bentUpArrow1" presStyleLbl="alignImgPlace1" presStyleIdx="2" presStyleCnt="4"/>
      <dgm:spPr/>
    </dgm:pt>
    <dgm:pt modelId="{5DACB706-3006-4D50-B7D4-CD322FD45D3C}" type="pres">
      <dgm:prSet presAssocID="{24C3A993-1BD3-434D-B81B-045FE2268B50}" presName="ParentText" presStyleLbl="node1" presStyleIdx="2" presStyleCnt="5" custScaleX="168229" custScaleY="1167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510E4-B526-49EE-A928-A711EAAF69B5}" type="pres">
      <dgm:prSet presAssocID="{24C3A993-1BD3-434D-B81B-045FE2268B5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91B86-CD29-469C-9101-21277073BF9D}" type="pres">
      <dgm:prSet presAssocID="{9B7046C1-494E-4B0A-AFDE-44509BF96351}" presName="sibTrans" presStyleCnt="0"/>
      <dgm:spPr/>
    </dgm:pt>
    <dgm:pt modelId="{FF738C08-FE2A-46FD-A615-F6D9668789BA}" type="pres">
      <dgm:prSet presAssocID="{57348319-0751-4373-AD0B-C09934CB243E}" presName="composite" presStyleCnt="0"/>
      <dgm:spPr/>
    </dgm:pt>
    <dgm:pt modelId="{08B227E5-92C8-414D-8F80-4F9B0EA0A1EF}" type="pres">
      <dgm:prSet presAssocID="{57348319-0751-4373-AD0B-C09934CB243E}" presName="bentUpArrow1" presStyleLbl="alignImgPlace1" presStyleIdx="3" presStyleCnt="4"/>
      <dgm:spPr/>
    </dgm:pt>
    <dgm:pt modelId="{66E68134-459E-43F6-9E3B-935563CEB950}" type="pres">
      <dgm:prSet presAssocID="{57348319-0751-4373-AD0B-C09934CB243E}" presName="ParentText" presStyleLbl="node1" presStyleIdx="3" presStyleCnt="5" custScaleX="173736" custScaleY="1048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B05AC-3778-42C9-94D7-FAD9E9E0F68A}" type="pres">
      <dgm:prSet presAssocID="{57348319-0751-4373-AD0B-C09934CB243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281ACD9-929A-4445-BF86-D348804F3DBE}" type="pres">
      <dgm:prSet presAssocID="{2886A20A-FCA0-4101-879A-D4E9CD7719A5}" presName="sibTrans" presStyleCnt="0"/>
      <dgm:spPr/>
    </dgm:pt>
    <dgm:pt modelId="{9A2750FE-190B-470E-8586-397048614190}" type="pres">
      <dgm:prSet presAssocID="{F709B045-AD25-405A-A5EE-DA0090318033}" presName="composite" presStyleCnt="0"/>
      <dgm:spPr/>
    </dgm:pt>
    <dgm:pt modelId="{23EB6100-BD27-451D-B45A-8B59308DD885}" type="pres">
      <dgm:prSet presAssocID="{F709B045-AD25-405A-A5EE-DA0090318033}" presName="ParentText" presStyleLbl="node1" presStyleIdx="4" presStyleCnt="5" custScaleX="178309" custScaleY="117281" custLinFactNeighborX="-1519" custLinFactNeighborY="38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C0F40-166F-4538-9AA3-44CF84702E43}" srcId="{DA273EA9-523B-4D49-BBFF-3AF1DD60ECDF}" destId="{9E9057C5-B04F-4A54-9E25-765DB851ACCC}" srcOrd="0" destOrd="0" parTransId="{7EAC0DDE-9DC8-4C8E-AFDB-AF20E303A29D}" sibTransId="{3A275F60-BA4A-469B-B25B-65FAE5947187}"/>
    <dgm:cxn modelId="{C05DB4F8-66FD-41D6-AA92-4973F4B89A76}" type="presOf" srcId="{24C3A993-1BD3-434D-B81B-045FE2268B50}" destId="{5DACB706-3006-4D50-B7D4-CD322FD45D3C}" srcOrd="0" destOrd="0" presId="urn:microsoft.com/office/officeart/2005/8/layout/StepDownProcess"/>
    <dgm:cxn modelId="{22B65EE0-D338-414A-B1A1-FD13C4A880F0}" srcId="{DA273EA9-523B-4D49-BBFF-3AF1DD60ECDF}" destId="{4F5DD5A1-AB15-4774-ADF3-63B7CAA1E720}" srcOrd="1" destOrd="0" parTransId="{21B45F15-0FF5-44AE-BFBD-2A30C9D4DA64}" sibTransId="{99906200-3D88-47D1-96E3-6D967A7697F9}"/>
    <dgm:cxn modelId="{B2317DA5-87CF-4B78-82E8-B6C980568E70}" type="presOf" srcId="{F709B045-AD25-405A-A5EE-DA0090318033}" destId="{23EB6100-BD27-451D-B45A-8B59308DD885}" srcOrd="0" destOrd="0" presId="urn:microsoft.com/office/officeart/2005/8/layout/StepDownProcess"/>
    <dgm:cxn modelId="{90E8F58F-45E3-4700-A21B-12F9DE73D8F4}" srcId="{DA273EA9-523B-4D49-BBFF-3AF1DD60ECDF}" destId="{24C3A993-1BD3-434D-B81B-045FE2268B50}" srcOrd="2" destOrd="0" parTransId="{352DB3FC-A5E1-47C5-81E0-8DEBF4860E16}" sibTransId="{9B7046C1-494E-4B0A-AFDE-44509BF96351}"/>
    <dgm:cxn modelId="{66FABD39-FB6D-4070-8C50-9803D0FE093E}" type="presOf" srcId="{9E9057C5-B04F-4A54-9E25-765DB851ACCC}" destId="{862D3C68-E2F1-4119-B651-079DC70A2CD5}" srcOrd="0" destOrd="0" presId="urn:microsoft.com/office/officeart/2005/8/layout/StepDownProcess"/>
    <dgm:cxn modelId="{FECDC35A-EE13-4C86-B64E-4BF857817C49}" type="presOf" srcId="{4F5DD5A1-AB15-4774-ADF3-63B7CAA1E720}" destId="{F7E42EAC-F0E1-48B5-919B-987CFCB77F78}" srcOrd="0" destOrd="0" presId="urn:microsoft.com/office/officeart/2005/8/layout/StepDownProcess"/>
    <dgm:cxn modelId="{C1E044AF-10DA-4C86-9E10-FF4D815434FE}" srcId="{DA273EA9-523B-4D49-BBFF-3AF1DD60ECDF}" destId="{57348319-0751-4373-AD0B-C09934CB243E}" srcOrd="3" destOrd="0" parTransId="{F08D24B4-BBE8-4D42-A7A9-C604F2ABDDB4}" sibTransId="{2886A20A-FCA0-4101-879A-D4E9CD7719A5}"/>
    <dgm:cxn modelId="{12E40103-49DE-4246-869A-96088CD34846}" type="presOf" srcId="{57348319-0751-4373-AD0B-C09934CB243E}" destId="{66E68134-459E-43F6-9E3B-935563CEB950}" srcOrd="0" destOrd="0" presId="urn:microsoft.com/office/officeart/2005/8/layout/StepDownProcess"/>
    <dgm:cxn modelId="{8EB61B1C-C075-4163-8FB5-5F98F49606BB}" srcId="{DA273EA9-523B-4D49-BBFF-3AF1DD60ECDF}" destId="{F709B045-AD25-405A-A5EE-DA0090318033}" srcOrd="4" destOrd="0" parTransId="{296A79FC-C80F-43CF-BE57-6EC4CFEA16DD}" sibTransId="{D774C350-3AC9-49FB-BBA0-3703D8DF004D}"/>
    <dgm:cxn modelId="{98E0BAAD-4164-4C67-A5D5-9BA300A81415}" type="presOf" srcId="{DA273EA9-523B-4D49-BBFF-3AF1DD60ECDF}" destId="{4F71A9F9-0E19-4136-A985-CD40339E8CCF}" srcOrd="0" destOrd="0" presId="urn:microsoft.com/office/officeart/2005/8/layout/StepDownProcess"/>
    <dgm:cxn modelId="{AD906F14-C12A-4F0F-A13C-33B5D27BFCEB}" type="presParOf" srcId="{4F71A9F9-0E19-4136-A985-CD40339E8CCF}" destId="{D07F87E5-F89A-4125-856A-857720D3C230}" srcOrd="0" destOrd="0" presId="urn:microsoft.com/office/officeart/2005/8/layout/StepDownProcess"/>
    <dgm:cxn modelId="{767429FC-466D-469F-9F61-E8C37747ADAE}" type="presParOf" srcId="{D07F87E5-F89A-4125-856A-857720D3C230}" destId="{C584EC94-E6BB-46D4-83B2-79351771CE09}" srcOrd="0" destOrd="0" presId="urn:microsoft.com/office/officeart/2005/8/layout/StepDownProcess"/>
    <dgm:cxn modelId="{A38CBE02-2D62-45FC-A189-02A91DC21F9F}" type="presParOf" srcId="{D07F87E5-F89A-4125-856A-857720D3C230}" destId="{862D3C68-E2F1-4119-B651-079DC70A2CD5}" srcOrd="1" destOrd="0" presId="urn:microsoft.com/office/officeart/2005/8/layout/StepDownProcess"/>
    <dgm:cxn modelId="{26BA6F5D-1C4A-45C4-B3E1-654BE2743EC6}" type="presParOf" srcId="{D07F87E5-F89A-4125-856A-857720D3C230}" destId="{67697D77-76E8-464D-BAF8-E6C85BD701BE}" srcOrd="2" destOrd="0" presId="urn:microsoft.com/office/officeart/2005/8/layout/StepDownProcess"/>
    <dgm:cxn modelId="{C0DC3DF6-AF0F-4C17-A378-91DEBA37D05B}" type="presParOf" srcId="{4F71A9F9-0E19-4136-A985-CD40339E8CCF}" destId="{92703D0C-26E1-4BDD-84BC-E4C5CB066176}" srcOrd="1" destOrd="0" presId="urn:microsoft.com/office/officeart/2005/8/layout/StepDownProcess"/>
    <dgm:cxn modelId="{DDBD748F-9EAB-4469-91F2-F8A2F9352351}" type="presParOf" srcId="{4F71A9F9-0E19-4136-A985-CD40339E8CCF}" destId="{25C38799-787C-43E0-BE04-E40440F2CBA0}" srcOrd="2" destOrd="0" presId="urn:microsoft.com/office/officeart/2005/8/layout/StepDownProcess"/>
    <dgm:cxn modelId="{0DFA6EE4-3097-476C-B470-8497068A5973}" type="presParOf" srcId="{25C38799-787C-43E0-BE04-E40440F2CBA0}" destId="{A40F48F9-2A52-41B2-8160-034D1C264E7E}" srcOrd="0" destOrd="0" presId="urn:microsoft.com/office/officeart/2005/8/layout/StepDownProcess"/>
    <dgm:cxn modelId="{CC91A29F-B4D0-45F5-934C-6CD66406BFC0}" type="presParOf" srcId="{25C38799-787C-43E0-BE04-E40440F2CBA0}" destId="{F7E42EAC-F0E1-48B5-919B-987CFCB77F78}" srcOrd="1" destOrd="0" presId="urn:microsoft.com/office/officeart/2005/8/layout/StepDownProcess"/>
    <dgm:cxn modelId="{EA07FD38-AF16-4555-9FEC-662C37F407F5}" type="presParOf" srcId="{25C38799-787C-43E0-BE04-E40440F2CBA0}" destId="{95A37B90-A4B5-413C-A56C-8B86377FAEF3}" srcOrd="2" destOrd="0" presId="urn:microsoft.com/office/officeart/2005/8/layout/StepDownProcess"/>
    <dgm:cxn modelId="{1992E1B6-22EF-40F7-9C9F-347B092A7BC2}" type="presParOf" srcId="{4F71A9F9-0E19-4136-A985-CD40339E8CCF}" destId="{B9ACD3F3-6ED3-4A0E-AE44-4A690F037013}" srcOrd="3" destOrd="0" presId="urn:microsoft.com/office/officeart/2005/8/layout/StepDownProcess"/>
    <dgm:cxn modelId="{BF515744-0F5E-4163-B6D0-1AC3003CDCD3}" type="presParOf" srcId="{4F71A9F9-0E19-4136-A985-CD40339E8CCF}" destId="{16232D5D-8B89-4BBA-86CC-7E620DE89608}" srcOrd="4" destOrd="0" presId="urn:microsoft.com/office/officeart/2005/8/layout/StepDownProcess"/>
    <dgm:cxn modelId="{1F7CFDF2-824B-46DA-83AC-C0E3423B4AEE}" type="presParOf" srcId="{16232D5D-8B89-4BBA-86CC-7E620DE89608}" destId="{428957BF-45D9-4530-8B7E-292FC54B57B7}" srcOrd="0" destOrd="0" presId="urn:microsoft.com/office/officeart/2005/8/layout/StepDownProcess"/>
    <dgm:cxn modelId="{AC31AD34-7A55-452C-A761-1C38BAF23998}" type="presParOf" srcId="{16232D5D-8B89-4BBA-86CC-7E620DE89608}" destId="{5DACB706-3006-4D50-B7D4-CD322FD45D3C}" srcOrd="1" destOrd="0" presId="urn:microsoft.com/office/officeart/2005/8/layout/StepDownProcess"/>
    <dgm:cxn modelId="{E50472A3-A777-44E6-AE2F-4AD0C6BA3BDB}" type="presParOf" srcId="{16232D5D-8B89-4BBA-86CC-7E620DE89608}" destId="{E8B510E4-B526-49EE-A928-A711EAAF69B5}" srcOrd="2" destOrd="0" presId="urn:microsoft.com/office/officeart/2005/8/layout/StepDownProcess"/>
    <dgm:cxn modelId="{E525D611-2372-417C-8616-28C6202FDDA3}" type="presParOf" srcId="{4F71A9F9-0E19-4136-A985-CD40339E8CCF}" destId="{02391B86-CD29-469C-9101-21277073BF9D}" srcOrd="5" destOrd="0" presId="urn:microsoft.com/office/officeart/2005/8/layout/StepDownProcess"/>
    <dgm:cxn modelId="{709F9BDD-3051-4ECB-B751-D83125F83EDB}" type="presParOf" srcId="{4F71A9F9-0E19-4136-A985-CD40339E8CCF}" destId="{FF738C08-FE2A-46FD-A615-F6D9668789BA}" srcOrd="6" destOrd="0" presId="urn:microsoft.com/office/officeart/2005/8/layout/StepDownProcess"/>
    <dgm:cxn modelId="{6587384B-BAD9-41BA-A5CA-60C8500F2E1C}" type="presParOf" srcId="{FF738C08-FE2A-46FD-A615-F6D9668789BA}" destId="{08B227E5-92C8-414D-8F80-4F9B0EA0A1EF}" srcOrd="0" destOrd="0" presId="urn:microsoft.com/office/officeart/2005/8/layout/StepDownProcess"/>
    <dgm:cxn modelId="{8F70561A-57CC-47CE-B5CC-2C651787ACA4}" type="presParOf" srcId="{FF738C08-FE2A-46FD-A615-F6D9668789BA}" destId="{66E68134-459E-43F6-9E3B-935563CEB950}" srcOrd="1" destOrd="0" presId="urn:microsoft.com/office/officeart/2005/8/layout/StepDownProcess"/>
    <dgm:cxn modelId="{FE3CEBCE-5A2B-4672-AC2A-5B2DB529E1FB}" type="presParOf" srcId="{FF738C08-FE2A-46FD-A615-F6D9668789BA}" destId="{0C8B05AC-3778-42C9-94D7-FAD9E9E0F68A}" srcOrd="2" destOrd="0" presId="urn:microsoft.com/office/officeart/2005/8/layout/StepDownProcess"/>
    <dgm:cxn modelId="{3FB97659-3C85-4D79-A450-F788199D06B7}" type="presParOf" srcId="{4F71A9F9-0E19-4136-A985-CD40339E8CCF}" destId="{9281ACD9-929A-4445-BF86-D348804F3DBE}" srcOrd="7" destOrd="0" presId="urn:microsoft.com/office/officeart/2005/8/layout/StepDownProcess"/>
    <dgm:cxn modelId="{0FDC607A-19D6-46D6-B6D3-31761248C021}" type="presParOf" srcId="{4F71A9F9-0E19-4136-A985-CD40339E8CCF}" destId="{9A2750FE-190B-470E-8586-397048614190}" srcOrd="8" destOrd="0" presId="urn:microsoft.com/office/officeart/2005/8/layout/StepDownProcess"/>
    <dgm:cxn modelId="{63EA55E1-682A-4C03-BA4C-70C811710901}" type="presParOf" srcId="{9A2750FE-190B-470E-8586-397048614190}" destId="{23EB6100-BD27-451D-B45A-8B59308DD885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36EAE-3A42-4F72-ACB1-3C1BBC9B4990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773CE-76EC-4DE7-865E-F68474787919}">
      <dgm:prSet phldrT="[Text]"/>
      <dgm:spPr/>
      <dgm:t>
        <a:bodyPr/>
        <a:lstStyle/>
        <a:p>
          <a:endParaRPr lang="en-US" dirty="0"/>
        </a:p>
      </dgm:t>
    </dgm:pt>
    <dgm:pt modelId="{78BBBC4F-6C35-4FF8-8345-3B4C297F8BBE}" type="sibTrans" cxnId="{EE78902B-AB9A-420B-BEE3-EE5A5A5EACAB}">
      <dgm:prSet/>
      <dgm:spPr/>
      <dgm:t>
        <a:bodyPr/>
        <a:lstStyle/>
        <a:p>
          <a:endParaRPr lang="en-US"/>
        </a:p>
      </dgm:t>
    </dgm:pt>
    <dgm:pt modelId="{4FB426F1-EA48-4792-AEA5-F4B61FCC9E39}" type="parTrans" cxnId="{EE78902B-AB9A-420B-BEE3-EE5A5A5EACAB}">
      <dgm:prSet/>
      <dgm:spPr/>
      <dgm:t>
        <a:bodyPr/>
        <a:lstStyle/>
        <a:p>
          <a:endParaRPr lang="en-US"/>
        </a:p>
      </dgm:t>
    </dgm:pt>
    <dgm:pt modelId="{1CA020A0-E803-4433-BEF1-6241F1850D6D}">
      <dgm:prSet phldrT="[Text]"/>
      <dgm:spPr/>
      <dgm:t>
        <a:bodyPr/>
        <a:lstStyle/>
        <a:p>
          <a:endParaRPr lang="en-US" dirty="0"/>
        </a:p>
      </dgm:t>
    </dgm:pt>
    <dgm:pt modelId="{2B247228-642C-45A6-805B-7BB67C34DBDD}" type="sibTrans" cxnId="{1CBFFC1A-93EB-42ED-A0D1-45789A9C8588}">
      <dgm:prSet/>
      <dgm:spPr/>
      <dgm:t>
        <a:bodyPr/>
        <a:lstStyle/>
        <a:p>
          <a:endParaRPr lang="en-US"/>
        </a:p>
      </dgm:t>
    </dgm:pt>
    <dgm:pt modelId="{7004D9E4-532B-4F88-80B3-6BF14993831C}" type="parTrans" cxnId="{1CBFFC1A-93EB-42ED-A0D1-45789A9C8588}">
      <dgm:prSet/>
      <dgm:spPr/>
      <dgm:t>
        <a:bodyPr/>
        <a:lstStyle/>
        <a:p>
          <a:endParaRPr lang="en-US"/>
        </a:p>
      </dgm:t>
    </dgm:pt>
    <dgm:pt modelId="{397797D4-4EA8-494D-A158-0D779D1D0C52}" type="pres">
      <dgm:prSet presAssocID="{5C936EAE-3A42-4F72-ACB1-3C1BBC9B499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EF79D9-F4A5-4293-8530-C3AFF51988FA}" type="pres">
      <dgm:prSet presAssocID="{5C936EAE-3A42-4F72-ACB1-3C1BBC9B4990}" presName="Background" presStyleLbl="bgImgPlace1" presStyleIdx="0" presStyleCnt="1"/>
      <dgm:spPr/>
      <dgm:t>
        <a:bodyPr/>
        <a:lstStyle/>
        <a:p>
          <a:endParaRPr lang="en-US"/>
        </a:p>
      </dgm:t>
    </dgm:pt>
    <dgm:pt modelId="{C0617E84-803D-450F-8155-DB7D6C80FE41}" type="pres">
      <dgm:prSet presAssocID="{5C936EAE-3A42-4F72-ACB1-3C1BBC9B4990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722BB-B842-4944-BC7A-FA30AAB23555}" type="pres">
      <dgm:prSet presAssocID="{5C936EAE-3A42-4F72-ACB1-3C1BBC9B4990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38496-35DE-4A98-9000-CC7AD5290513}" type="pres">
      <dgm:prSet presAssocID="{5C936EAE-3A42-4F72-ACB1-3C1BBC9B4990}" presName="Plus" presStyleLbl="alignNode1" presStyleIdx="0" presStyleCnt="2"/>
      <dgm:spPr/>
      <dgm:t>
        <a:bodyPr/>
        <a:lstStyle/>
        <a:p>
          <a:endParaRPr lang="en-US"/>
        </a:p>
      </dgm:t>
    </dgm:pt>
    <dgm:pt modelId="{CEBFA9BD-1AF8-457B-837F-FDC430C0D172}" type="pres">
      <dgm:prSet presAssocID="{5C936EAE-3A42-4F72-ACB1-3C1BBC9B4990}" presName="Minus" presStyleLbl="alignNode1" presStyleIdx="1" presStyleCnt="2"/>
      <dgm:spPr/>
      <dgm:t>
        <a:bodyPr/>
        <a:lstStyle/>
        <a:p>
          <a:endParaRPr lang="en-US"/>
        </a:p>
      </dgm:t>
    </dgm:pt>
    <dgm:pt modelId="{514ED6FE-79DE-44FC-8ACA-7BA27DFE8769}" type="pres">
      <dgm:prSet presAssocID="{5C936EAE-3A42-4F72-ACB1-3C1BBC9B4990}" presName="Divider" presStyleLbl="parChTrans1D1" presStyleIdx="0" presStyleCnt="1"/>
      <dgm:spPr/>
      <dgm:t>
        <a:bodyPr/>
        <a:lstStyle/>
        <a:p>
          <a:endParaRPr lang="en-US"/>
        </a:p>
      </dgm:t>
    </dgm:pt>
  </dgm:ptLst>
  <dgm:cxnLst>
    <dgm:cxn modelId="{1CBFFC1A-93EB-42ED-A0D1-45789A9C8588}" srcId="{5C936EAE-3A42-4F72-ACB1-3C1BBC9B4990}" destId="{1CA020A0-E803-4433-BEF1-6241F1850D6D}" srcOrd="0" destOrd="0" parTransId="{7004D9E4-532B-4F88-80B3-6BF14993831C}" sibTransId="{2B247228-642C-45A6-805B-7BB67C34DBDD}"/>
    <dgm:cxn modelId="{24EB98D3-C491-453E-945B-AC3478FB4F0A}" type="presOf" srcId="{1CA020A0-E803-4433-BEF1-6241F1850D6D}" destId="{C0617E84-803D-450F-8155-DB7D6C80FE41}" srcOrd="0" destOrd="0" presId="urn:microsoft.com/office/officeart/2009/3/layout/PlusandMinus"/>
    <dgm:cxn modelId="{69F4CB6E-34F8-46C7-9963-7DDA4AC23625}" type="presOf" srcId="{A5A773CE-76EC-4DE7-865E-F68474787919}" destId="{B47722BB-B842-4944-BC7A-FA30AAB23555}" srcOrd="0" destOrd="0" presId="urn:microsoft.com/office/officeart/2009/3/layout/PlusandMinus"/>
    <dgm:cxn modelId="{EE78902B-AB9A-420B-BEE3-EE5A5A5EACAB}" srcId="{5C936EAE-3A42-4F72-ACB1-3C1BBC9B4990}" destId="{A5A773CE-76EC-4DE7-865E-F68474787919}" srcOrd="1" destOrd="0" parTransId="{4FB426F1-EA48-4792-AEA5-F4B61FCC9E39}" sibTransId="{78BBBC4F-6C35-4FF8-8345-3B4C297F8BBE}"/>
    <dgm:cxn modelId="{25EE103B-5E6F-4AF6-AD29-79B3BAB7525B}" type="presOf" srcId="{5C936EAE-3A42-4F72-ACB1-3C1BBC9B4990}" destId="{397797D4-4EA8-494D-A158-0D779D1D0C52}" srcOrd="0" destOrd="0" presId="urn:microsoft.com/office/officeart/2009/3/layout/PlusandMinus"/>
    <dgm:cxn modelId="{FD8738E7-A57B-4F4A-AC82-D9C85906F42F}" type="presParOf" srcId="{397797D4-4EA8-494D-A158-0D779D1D0C52}" destId="{18EF79D9-F4A5-4293-8530-C3AFF51988FA}" srcOrd="0" destOrd="0" presId="urn:microsoft.com/office/officeart/2009/3/layout/PlusandMinus"/>
    <dgm:cxn modelId="{B9053071-14B6-4AF8-AFE2-9CACA492D719}" type="presParOf" srcId="{397797D4-4EA8-494D-A158-0D779D1D0C52}" destId="{C0617E84-803D-450F-8155-DB7D6C80FE41}" srcOrd="1" destOrd="0" presId="urn:microsoft.com/office/officeart/2009/3/layout/PlusandMinus"/>
    <dgm:cxn modelId="{FB72063D-74F8-4F53-9AC5-FD67F4E2B18B}" type="presParOf" srcId="{397797D4-4EA8-494D-A158-0D779D1D0C52}" destId="{B47722BB-B842-4944-BC7A-FA30AAB23555}" srcOrd="2" destOrd="0" presId="urn:microsoft.com/office/officeart/2009/3/layout/PlusandMinus"/>
    <dgm:cxn modelId="{3640590F-8288-46BD-AEAB-010D2604EE94}" type="presParOf" srcId="{397797D4-4EA8-494D-A158-0D779D1D0C52}" destId="{B6738496-35DE-4A98-9000-CC7AD5290513}" srcOrd="3" destOrd="0" presId="urn:microsoft.com/office/officeart/2009/3/layout/PlusandMinus"/>
    <dgm:cxn modelId="{76327409-B912-4CD9-9344-9F9FE4615798}" type="presParOf" srcId="{397797D4-4EA8-494D-A158-0D779D1D0C52}" destId="{CEBFA9BD-1AF8-457B-837F-FDC430C0D172}" srcOrd="4" destOrd="0" presId="urn:microsoft.com/office/officeart/2009/3/layout/PlusandMinus"/>
    <dgm:cxn modelId="{0EE7483E-C993-4D1C-A0C1-0B03F9388A5C}" type="presParOf" srcId="{397797D4-4EA8-494D-A158-0D779D1D0C52}" destId="{514ED6FE-79DE-44FC-8ACA-7BA27DFE876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4EC94-E6BB-46D4-83B2-79351771CE09}">
      <dsp:nvSpPr>
        <dsp:cNvPr id="0" name=""/>
        <dsp:cNvSpPr/>
      </dsp:nvSpPr>
      <dsp:spPr>
        <a:xfrm rot="5400000">
          <a:off x="1234824" y="1041179"/>
          <a:ext cx="880985" cy="10029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D3C68-E2F1-4119-B651-079DC70A2CD5}">
      <dsp:nvSpPr>
        <dsp:cNvPr id="0" name=""/>
        <dsp:cNvSpPr/>
      </dsp:nvSpPr>
      <dsp:spPr>
        <a:xfrm>
          <a:off x="535639" y="74285"/>
          <a:ext cx="2501107" cy="10909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More settlers move West</a:t>
          </a:r>
          <a:endParaRPr lang="en-US" sz="2100" kern="1200" dirty="0"/>
        </a:p>
      </dsp:txBody>
      <dsp:txXfrm>
        <a:off x="588905" y="127551"/>
        <a:ext cx="2394575" cy="984421"/>
      </dsp:txXfrm>
    </dsp:sp>
    <dsp:sp modelId="{67697D77-76E8-464D-BAF8-E6C85BD701BE}">
      <dsp:nvSpPr>
        <dsp:cNvPr id="0" name=""/>
        <dsp:cNvSpPr/>
      </dsp:nvSpPr>
      <dsp:spPr>
        <a:xfrm>
          <a:off x="2484477" y="163595"/>
          <a:ext cx="1078636" cy="83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F48F9-2A52-41B2-8160-034D1C264E7E}">
      <dsp:nvSpPr>
        <dsp:cNvPr id="0" name=""/>
        <dsp:cNvSpPr/>
      </dsp:nvSpPr>
      <dsp:spPr>
        <a:xfrm rot="5400000">
          <a:off x="2796359" y="2282807"/>
          <a:ext cx="880985" cy="10029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42EAC-F0E1-48B5-919B-987CFCB77F78}">
      <dsp:nvSpPr>
        <dsp:cNvPr id="0" name=""/>
        <dsp:cNvSpPr/>
      </dsp:nvSpPr>
      <dsp:spPr>
        <a:xfrm>
          <a:off x="1966339" y="1230711"/>
          <a:ext cx="2676286" cy="11891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Less land for Native Americans</a:t>
          </a:r>
          <a:endParaRPr lang="en-US" sz="2100" kern="1200" dirty="0"/>
        </a:p>
      </dsp:txBody>
      <dsp:txXfrm>
        <a:off x="2024397" y="1288769"/>
        <a:ext cx="2560170" cy="1072989"/>
      </dsp:txXfrm>
    </dsp:sp>
    <dsp:sp modelId="{95A37B90-A4B5-413C-A56C-8B86377FAEF3}">
      <dsp:nvSpPr>
        <dsp:cNvPr id="0" name=""/>
        <dsp:cNvSpPr/>
      </dsp:nvSpPr>
      <dsp:spPr>
        <a:xfrm>
          <a:off x="4046012" y="1405223"/>
          <a:ext cx="1078636" cy="83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957BF-45D9-4530-8B7E-292FC54B57B7}">
      <dsp:nvSpPr>
        <dsp:cNvPr id="0" name=""/>
        <dsp:cNvSpPr/>
      </dsp:nvSpPr>
      <dsp:spPr>
        <a:xfrm rot="5400000">
          <a:off x="4179631" y="3535797"/>
          <a:ext cx="880985" cy="10029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CB706-3006-4D50-B7D4-CD322FD45D3C}">
      <dsp:nvSpPr>
        <dsp:cNvPr id="0" name=""/>
        <dsp:cNvSpPr/>
      </dsp:nvSpPr>
      <dsp:spPr>
        <a:xfrm>
          <a:off x="3440284" y="2472339"/>
          <a:ext cx="2494937" cy="12118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Native Americans forced on Reservations.</a:t>
          </a:r>
          <a:endParaRPr lang="en-US" sz="2100" kern="1200" dirty="0"/>
        </a:p>
      </dsp:txBody>
      <dsp:txXfrm>
        <a:off x="3499451" y="2531506"/>
        <a:ext cx="2376603" cy="1093495"/>
      </dsp:txXfrm>
    </dsp:sp>
    <dsp:sp modelId="{E8B510E4-B526-49EE-A928-A711EAAF69B5}">
      <dsp:nvSpPr>
        <dsp:cNvPr id="0" name=""/>
        <dsp:cNvSpPr/>
      </dsp:nvSpPr>
      <dsp:spPr>
        <a:xfrm>
          <a:off x="5429283" y="2658213"/>
          <a:ext cx="1078636" cy="83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27E5-92C8-414D-8F80-4F9B0EA0A1EF}">
      <dsp:nvSpPr>
        <dsp:cNvPr id="0" name=""/>
        <dsp:cNvSpPr/>
      </dsp:nvSpPr>
      <dsp:spPr>
        <a:xfrm rot="5400000">
          <a:off x="5694413" y="4727020"/>
          <a:ext cx="880985" cy="10029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68134-459E-43F6-9E3B-935563CEB950}">
      <dsp:nvSpPr>
        <dsp:cNvPr id="0" name=""/>
        <dsp:cNvSpPr/>
      </dsp:nvSpPr>
      <dsp:spPr>
        <a:xfrm>
          <a:off x="4914230" y="3725329"/>
          <a:ext cx="2576609" cy="1088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Gold found on Reservations.</a:t>
          </a:r>
          <a:endParaRPr lang="en-US" sz="2100" kern="1200" dirty="0"/>
        </a:p>
      </dsp:txBody>
      <dsp:txXfrm>
        <a:off x="4967366" y="3778465"/>
        <a:ext cx="2470337" cy="982024"/>
      </dsp:txXfrm>
    </dsp:sp>
    <dsp:sp modelId="{0C8B05AC-3778-42C9-94D7-FAD9E9E0F68A}">
      <dsp:nvSpPr>
        <dsp:cNvPr id="0" name=""/>
        <dsp:cNvSpPr/>
      </dsp:nvSpPr>
      <dsp:spPr>
        <a:xfrm>
          <a:off x="6944065" y="3849436"/>
          <a:ext cx="1078636" cy="83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B6100-BD27-451D-B45A-8B59308DD885}">
      <dsp:nvSpPr>
        <dsp:cNvPr id="0" name=""/>
        <dsp:cNvSpPr/>
      </dsp:nvSpPr>
      <dsp:spPr>
        <a:xfrm>
          <a:off x="6365648" y="4954712"/>
          <a:ext cx="2644430" cy="12174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????</a:t>
          </a:r>
          <a:endParaRPr lang="en-US" sz="2100" kern="1200" dirty="0"/>
        </a:p>
      </dsp:txBody>
      <dsp:txXfrm>
        <a:off x="6425092" y="5014156"/>
        <a:ext cx="2525542" cy="1098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79D9-F4A5-4293-8530-C3AFF51988FA}">
      <dsp:nvSpPr>
        <dsp:cNvPr id="0" name=""/>
        <dsp:cNvSpPr/>
      </dsp:nvSpPr>
      <dsp:spPr>
        <a:xfrm>
          <a:off x="774953" y="966268"/>
          <a:ext cx="7491222" cy="3871417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0617E84-803D-450F-8155-DB7D6C80FE41}">
      <dsp:nvSpPr>
        <dsp:cNvPr id="0" name=""/>
        <dsp:cNvSpPr/>
      </dsp:nvSpPr>
      <dsp:spPr>
        <a:xfrm>
          <a:off x="998829" y="1419035"/>
          <a:ext cx="3478682" cy="331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998829" y="1419035"/>
        <a:ext cx="3478682" cy="3311950"/>
      </dsp:txXfrm>
    </dsp:sp>
    <dsp:sp modelId="{B47722BB-B842-4944-BC7A-FA30AAB23555}">
      <dsp:nvSpPr>
        <dsp:cNvPr id="0" name=""/>
        <dsp:cNvSpPr/>
      </dsp:nvSpPr>
      <dsp:spPr>
        <a:xfrm>
          <a:off x="4555007" y="1419035"/>
          <a:ext cx="3478682" cy="331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555007" y="1419035"/>
        <a:ext cx="3478682" cy="3311950"/>
      </dsp:txXfrm>
    </dsp:sp>
    <dsp:sp modelId="{B6738496-35DE-4A98-9000-CC7AD5290513}">
      <dsp:nvSpPr>
        <dsp:cNvPr id="0" name=""/>
        <dsp:cNvSpPr/>
      </dsp:nvSpPr>
      <dsp:spPr>
        <a:xfrm>
          <a:off x="0" y="191513"/>
          <a:ext cx="1463802" cy="1463802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BFA9BD-1AF8-457B-837F-FDC430C0D172}">
      <dsp:nvSpPr>
        <dsp:cNvPr id="0" name=""/>
        <dsp:cNvSpPr/>
      </dsp:nvSpPr>
      <dsp:spPr>
        <a:xfrm>
          <a:off x="7232904" y="717931"/>
          <a:ext cx="1377696" cy="472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ED6FE-79DE-44FC-8ACA-7BA27DFE8769}">
      <dsp:nvSpPr>
        <dsp:cNvPr id="0" name=""/>
        <dsp:cNvSpPr/>
      </dsp:nvSpPr>
      <dsp:spPr>
        <a:xfrm>
          <a:off x="4520565" y="1426117"/>
          <a:ext cx="861" cy="316323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8B7C0F-3355-4875-B93F-0A07281B8089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FB1681-E40A-48AE-8F4C-7F1E3ED40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93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75EF34-A73F-4FB2-9575-3D4E3BF77C6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765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2531C7-94CA-4500-AA18-38A19A6345CC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F454-1BE6-4921-8F05-9EAAE79CF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823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dirty="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949E-83CC-490E-91EF-5707E58F58FA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5BE9-98B1-4DED-B6E7-98F16C2D4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dirty="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87DC-CDE5-4769-A6A1-8597C12F65C5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387-930D-432C-B0B7-506793278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1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dirty="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C087-7322-4D5C-86BE-5219775ABB72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BEFC-EB18-4D7F-8E2F-46DE3FDD9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47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dirty="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1566-2B42-4656-9F26-EFD71BF821FC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115E-6116-49D8-9521-C99D32FF7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16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dirty="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E88C-6456-42C4-9C85-C03F25168D4F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214F-07BE-4A54-9A08-2FC421472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7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dirty="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25BC-AEEA-40EC-9378-036F17980057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74AD-4DA9-4C1F-878B-3498AFED8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61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dirty="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268D-0554-4DCC-B4A4-0512D1D64D65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5AE4-0384-4A28-8FE0-D05D6062F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8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D962-3D16-4CBE-A9B9-D3300F3A7328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7DEB-A125-440B-B2DA-AA1CC2776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800D-7527-43BD-95F6-427EF64B3431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3AB3-5D60-4507-B799-50E226BEA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54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4F4E-7B5D-48BB-A0C6-DF61A241EE1D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8653-A3AF-40A3-A81A-EEE99CBB0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0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6540F1-3C18-4504-8076-C7EC184E1B80}" type="datetimeFigureOut">
              <a:rPr lang="en-US"/>
              <a:pPr>
                <a:defRPr/>
              </a:pPr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C1B7C1-65C1-4E4E-B2AC-DAE7A0CE4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41" r:id="rId7"/>
    <p:sldLayoutId id="2147484042" r:id="rId8"/>
    <p:sldLayoutId id="2147484043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George_Washington_Carv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5748338" y="3917950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9C6021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 rot="752556">
            <a:off x="1896511" y="361598"/>
            <a:ext cx="7702321" cy="1470025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The Turn of the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56610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1800’s – early 1900’s</a:t>
            </a:r>
          </a:p>
        </p:txBody>
      </p:sp>
      <p:pic>
        <p:nvPicPr>
          <p:cNvPr id="11269" name="Picture 4" descr="Cattle-Drive-Cowboy-1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676400"/>
            <a:ext cx="4038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Emigrants-Arriving-Ellis-Is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7162800" y="6264275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457200" y="569913"/>
            <a:ext cx="8229600" cy="10541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895D1D"/>
                </a:solidFill>
              </a:rPr>
              <a:t>Transcontinental Railroad</a:t>
            </a:r>
            <a:endParaRPr lang="en-US" altLang="en-US" smtClean="0"/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393825" y="3194050"/>
            <a:ext cx="3352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Cowboys –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Homesteaders –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Americans –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011738" y="3194050"/>
            <a:ext cx="3352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Cowboys –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Native Americans 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pPr eaLnBrk="1" hangingPunct="1"/>
            <a:r>
              <a:rPr lang="en-US" altLang="en-US" smtClean="0"/>
              <a:t>Inventors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162800" y="624840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4549775" y="4662488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3200"/>
            <a:ext cx="3492500" cy="2324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Invented the telephone in 1876.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did this impact American life?</a:t>
            </a:r>
            <a:endParaRPr lang="en-US" dirty="0"/>
          </a:p>
        </p:txBody>
      </p:sp>
      <p:sp>
        <p:nvSpPr>
          <p:cNvPr id="2355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Alexander Graham Bell</a:t>
            </a:r>
          </a:p>
        </p:txBody>
      </p:sp>
      <p:pic>
        <p:nvPicPr>
          <p:cNvPr id="23557" name="Picture 2" descr="http://upload.wikimedia.org/wikipedia/commons/thumb/1/10/Alexander_Graham_Bell.jpg/220px-Alexander_Graham_B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095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http://www.americaslibrary.gov/assets/jb/recon/jb_recon_telephone_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3187700" cy="38782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Invented the first working light bulb in 1879.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did this impact American life?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Thomas Edison</a:t>
            </a:r>
          </a:p>
        </p:txBody>
      </p:sp>
      <p:pic>
        <p:nvPicPr>
          <p:cNvPr id="24580" name="Picture 2" descr="2-6-bul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24013"/>
            <a:ext cx="35052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5151438" y="3514725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688975" y="533400"/>
            <a:ext cx="8302625" cy="10541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Wright Brothers</a:t>
            </a:r>
            <a:br>
              <a:rPr lang="en-US" altLang="en-US" smtClean="0"/>
            </a:br>
            <a:r>
              <a:rPr lang="en-US" altLang="en-US" sz="4400" smtClean="0"/>
              <a:t>(Wilbur &amp; Orville Wright)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98500" y="2247900"/>
            <a:ext cx="3416300" cy="38782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Conducted the world’s first airplane flight in 1903, in Kitty Hawk, North Carolina.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did this impact American life?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5605" name="Picture 2" descr="sr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2438400"/>
            <a:ext cx="42005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516.imageshack.us/img516/7089/usamapblankf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90600"/>
            <a:ext cx="88376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759700" y="3713163"/>
            <a:ext cx="1524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28" name="TextBox 14"/>
          <p:cNvSpPr txBox="1">
            <a:spLocks noChangeArrowheads="1"/>
          </p:cNvSpPr>
          <p:nvPr/>
        </p:nvSpPr>
        <p:spPr bwMode="auto">
          <a:xfrm>
            <a:off x="7548563" y="3863975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Kitty Hawk, NC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5341938" y="2274888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698500" y="2247900"/>
            <a:ext cx="3644900" cy="3878263"/>
          </a:xfrm>
        </p:spPr>
        <p:txBody>
          <a:bodyPr/>
          <a:lstStyle/>
          <a:p>
            <a:pPr eaLnBrk="1" hangingPunct="1"/>
            <a:r>
              <a:rPr lang="en-US" altLang="en-US" smtClean="0"/>
              <a:t>A great African American scientist.</a:t>
            </a:r>
          </a:p>
          <a:p>
            <a:pPr eaLnBrk="1" hangingPunct="1"/>
            <a:r>
              <a:rPr lang="en-US" altLang="en-US" smtClean="0"/>
              <a:t>Formerly enslaved</a:t>
            </a:r>
          </a:p>
          <a:p>
            <a:pPr eaLnBrk="1" hangingPunct="1"/>
            <a:r>
              <a:rPr lang="en-US" altLang="en-US" smtClean="0"/>
              <a:t>Studied agriculture</a:t>
            </a:r>
          </a:p>
          <a:p>
            <a:pPr eaLnBrk="1" hangingPunct="1"/>
            <a:r>
              <a:rPr lang="en-US" altLang="en-US" smtClean="0"/>
              <a:t>He did a lot of experimenting to find new ways to use different plants. (peanuts)</a:t>
            </a:r>
          </a:p>
        </p:txBody>
      </p:sp>
      <p:sp>
        <p:nvSpPr>
          <p:cNvPr id="27652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243013"/>
          </a:xfrm>
        </p:spPr>
        <p:txBody>
          <a:bodyPr/>
          <a:lstStyle/>
          <a:p>
            <a:pPr eaLnBrk="1" hangingPunct="1"/>
            <a:r>
              <a:rPr lang="en-US" altLang="en-US" smtClean="0"/>
              <a:t>George Washington Carver</a:t>
            </a:r>
          </a:p>
        </p:txBody>
      </p:sp>
      <p:pic>
        <p:nvPicPr>
          <p:cNvPr id="27653" name="Picture 2" descr="http://gardenofpraise.com/images/car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82587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pPr eaLnBrk="1" hangingPunct="1"/>
            <a:r>
              <a:rPr lang="en-US" altLang="en-US" smtClean="0"/>
              <a:t>BIG Business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7150100" y="62801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525" cy="1054100"/>
          </a:xfrm>
        </p:spPr>
        <p:txBody>
          <a:bodyPr/>
          <a:lstStyle/>
          <a:p>
            <a:r>
              <a:rPr lang="en-US" altLang="en-US" smtClean="0"/>
              <a:t>All about BIG business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318125" y="5200650"/>
            <a:ext cx="306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Corporation – a business that is owned by investors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39738" y="19050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Stocks – corporations sell shares of the company called stocks.</a:t>
            </a:r>
          </a:p>
        </p:txBody>
      </p:sp>
      <p:pic>
        <p:nvPicPr>
          <p:cNvPr id="34821" name="Picture 2" descr="http://static.howstuffworks.com/gif/corporation-pers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http://www.smartstockmarket.com/images/Nasdaq-Penny-Stock-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525" cy="1054100"/>
          </a:xfrm>
        </p:spPr>
        <p:txBody>
          <a:bodyPr/>
          <a:lstStyle/>
          <a:p>
            <a:r>
              <a:rPr lang="en-US" altLang="en-US" smtClean="0"/>
              <a:t>All about BIG business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685800" y="5468938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Free Enterprise – in this system, people are free to start their own business.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648200" y="1933575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Consumer – a person who buys or uses goods and services.</a:t>
            </a:r>
          </a:p>
        </p:txBody>
      </p:sp>
      <p:pic>
        <p:nvPicPr>
          <p:cNvPr id="35845" name="Picture 2" descr="http://newsone.com/files/2011/09/consumer-g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133725"/>
            <a:ext cx="401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http://www.carinsurancecomparison.com/Images/business-owner-car-insurance-r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319338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Wild West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162800" y="624840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525" cy="1054100"/>
          </a:xfrm>
        </p:spPr>
        <p:txBody>
          <a:bodyPr/>
          <a:lstStyle/>
          <a:p>
            <a:r>
              <a:rPr lang="en-US" altLang="en-US" smtClean="0"/>
              <a:t>All about BIG business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4876800" y="1905000"/>
            <a:ext cx="36560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Human resources – people who work to produce goods and services.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85800" y="4876800"/>
            <a:ext cx="38830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Capital resources – the tools and machines that companies use to produce goods and services.</a:t>
            </a:r>
          </a:p>
        </p:txBody>
      </p:sp>
      <p:pic>
        <p:nvPicPr>
          <p:cNvPr id="36869" name="Picture 2" descr="http://bethelhomeservices.org/care/images/home/handy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8876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http://www.schoellyimaging.com/images/capital-resou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2850"/>
            <a:ext cx="339248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5221288" y="2209800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4330700" cy="38782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Andrew Carnegie – made steel a major industry in the United States.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 made steel affordable.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People use it to make buildings, bridges, automobiles, trains, and railroads.</a:t>
            </a:r>
          </a:p>
        </p:txBody>
      </p:sp>
      <p:sp>
        <p:nvSpPr>
          <p:cNvPr id="3277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Steel Industry</a:t>
            </a:r>
          </a:p>
        </p:txBody>
      </p:sp>
      <p:pic>
        <p:nvPicPr>
          <p:cNvPr id="32773" name="Picture 5" descr="http://www.clpgh.org/exhibit/images/gif/a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524000"/>
            <a:ext cx="2520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http://upload.wikimedia.org/wikipedia/commons/6/66/Inland_Steel_Building_2007_05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733800"/>
            <a:ext cx="3071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0" y="2247900"/>
            <a:ext cx="4406900" cy="3878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John D. Rockefeller - made oil a major industry in the United States.</a:t>
            </a:r>
          </a:p>
          <a:p>
            <a:pPr>
              <a:defRPr/>
            </a:pPr>
            <a:r>
              <a:rPr lang="en-US" dirty="0" smtClean="0"/>
              <a:t>By the early 1880s, his company controlled 90% of the oil business in the U.S.</a:t>
            </a:r>
          </a:p>
          <a:p>
            <a:pPr>
              <a:defRPr/>
            </a:pPr>
            <a:r>
              <a:rPr lang="en-US" dirty="0" smtClean="0"/>
              <a:t>Monopoly – a company that has control of an entire industry. 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Why is this a problem?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Oil Industry</a:t>
            </a:r>
          </a:p>
        </p:txBody>
      </p:sp>
      <p:pic>
        <p:nvPicPr>
          <p:cNvPr id="33796" name="Picture 2" descr="http://www.thefamouspeople.com/profiles/images/john-d-rockef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557338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http://1.bp.blogspot.com/_6izHM7-NzcQ/S7P0KHaDgTI/AAAAAAAAApU/OM29fe39yTk/s1600/Eritrea+Oil+Refinery+ass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914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r>
              <a:rPr lang="en-US" altLang="en-US" smtClean="0"/>
              <a:t>Immigrants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7162800" y="624840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3721100" cy="17145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Someone who leaves their home country to make a new home in a new country.</a:t>
            </a: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an Immigrant?</a:t>
            </a:r>
          </a:p>
        </p:txBody>
      </p:sp>
      <p:sp>
        <p:nvSpPr>
          <p:cNvPr id="41988" name="Content Placeholder 1"/>
          <p:cNvSpPr txBox="1">
            <a:spLocks/>
          </p:cNvSpPr>
          <p:nvPr/>
        </p:nvSpPr>
        <p:spPr bwMode="auto">
          <a:xfrm rot="446333">
            <a:off x="4954588" y="3386138"/>
            <a:ext cx="3721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Why did people what to immigrate to the United States of America?</a:t>
            </a:r>
          </a:p>
        </p:txBody>
      </p:sp>
      <p:pic>
        <p:nvPicPr>
          <p:cNvPr id="35845" name="Picture 2" descr="http://www.progenealogists.com/images/Immigrant%20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2566988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  <p:bldP spid="419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8"/>
          <p:cNvSpPr txBox="1">
            <a:spLocks noChangeArrowheads="1"/>
          </p:cNvSpPr>
          <p:nvPr/>
        </p:nvSpPr>
        <p:spPr bwMode="auto">
          <a:xfrm>
            <a:off x="5521325" y="3760788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457200" y="2014538"/>
            <a:ext cx="7988300" cy="38782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Immigrants first had to go to an immigrations station before getting permission to enter the U.S.</a:t>
            </a:r>
          </a:p>
        </p:txBody>
      </p:sp>
      <p:sp>
        <p:nvSpPr>
          <p:cNvPr id="36868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smtClean="0"/>
              <a:t>How did immigrants enter the U.S.?</a:t>
            </a:r>
          </a:p>
        </p:txBody>
      </p:sp>
      <p:sp>
        <p:nvSpPr>
          <p:cNvPr id="43012" name="Content Placeholder 1"/>
          <p:cNvSpPr txBox="1">
            <a:spLocks/>
          </p:cNvSpPr>
          <p:nvPr/>
        </p:nvSpPr>
        <p:spPr bwMode="auto">
          <a:xfrm>
            <a:off x="723900" y="5486400"/>
            <a:ext cx="3200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/>
              <a:t>Ellis Island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200" i="1"/>
              <a:t>New York Harbor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200" i="1"/>
              <a:t>European Immigrants</a:t>
            </a:r>
          </a:p>
        </p:txBody>
      </p:sp>
      <p:sp>
        <p:nvSpPr>
          <p:cNvPr id="43013" name="Content Placeholder 1"/>
          <p:cNvSpPr txBox="1">
            <a:spLocks/>
          </p:cNvSpPr>
          <p:nvPr/>
        </p:nvSpPr>
        <p:spPr bwMode="auto">
          <a:xfrm>
            <a:off x="5253038" y="5530850"/>
            <a:ext cx="3200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/>
              <a:t>Angel Island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200" i="1"/>
              <a:t>San Francisco Bay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200" i="1"/>
              <a:t>Chinese Immigrants</a:t>
            </a:r>
          </a:p>
        </p:txBody>
      </p:sp>
      <p:pic>
        <p:nvPicPr>
          <p:cNvPr id="36871" name="Picture 2" descr="http://www.latinamericanstudies.org/ellis-island/ellis-island-no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859088"/>
            <a:ext cx="34671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4" descr="http://classracegender.files.wordpress.com/2011/05/angel_island_immigration_station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57500"/>
            <a:ext cx="35718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7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  <p:bldP spid="43012" grpId="0"/>
      <p:bldP spid="430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2" name="Picture 2" descr="http://faculty.umf.maine.edu/walter.sargent/public.www/web%20104/immigration%20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4800"/>
            <a:ext cx="95297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r>
              <a:rPr lang="en-US" altLang="en-US" smtClean="0"/>
              <a:t>The Labor Movement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7162800" y="624840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9"/>
          <p:cNvSpPr txBox="1">
            <a:spLocks noChangeArrowheads="1"/>
          </p:cNvSpPr>
          <p:nvPr/>
        </p:nvSpPr>
        <p:spPr bwMode="auto">
          <a:xfrm>
            <a:off x="2039938" y="4041775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>
          <a:xfrm rot="20940546">
            <a:off x="125413" y="2111375"/>
            <a:ext cx="3035300" cy="8001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Long hours for </a:t>
            </a:r>
            <a:br>
              <a:rPr lang="en-US" altLang="en-US" smtClean="0"/>
            </a:br>
            <a:r>
              <a:rPr lang="en-US" altLang="en-US" smtClean="0"/>
              <a:t>little pay.</a:t>
            </a:r>
          </a:p>
        </p:txBody>
      </p:sp>
      <p:sp>
        <p:nvSpPr>
          <p:cNvPr id="39940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56525" cy="1054100"/>
          </a:xfrm>
        </p:spPr>
        <p:txBody>
          <a:bodyPr/>
          <a:lstStyle/>
          <a:p>
            <a:r>
              <a:rPr lang="en-US" altLang="en-US" smtClean="0"/>
              <a:t>What was it like working in the U.S.?</a:t>
            </a:r>
          </a:p>
        </p:txBody>
      </p:sp>
      <p:sp>
        <p:nvSpPr>
          <p:cNvPr id="47108" name="Content Placeholder 1"/>
          <p:cNvSpPr txBox="1">
            <a:spLocks/>
          </p:cNvSpPr>
          <p:nvPr/>
        </p:nvSpPr>
        <p:spPr bwMode="auto">
          <a:xfrm rot="712037">
            <a:off x="6845300" y="22860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Sweatshops</a:t>
            </a:r>
          </a:p>
        </p:txBody>
      </p:sp>
      <p:sp>
        <p:nvSpPr>
          <p:cNvPr id="47109" name="Content Placeholder 1"/>
          <p:cNvSpPr txBox="1">
            <a:spLocks/>
          </p:cNvSpPr>
          <p:nvPr/>
        </p:nvSpPr>
        <p:spPr bwMode="auto">
          <a:xfrm rot="772183">
            <a:off x="17463" y="5943600"/>
            <a:ext cx="3035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Dangerous working conditions.</a:t>
            </a:r>
          </a:p>
        </p:txBody>
      </p:sp>
      <p:sp>
        <p:nvSpPr>
          <p:cNvPr id="47110" name="Content Placeholder 1"/>
          <p:cNvSpPr txBox="1">
            <a:spLocks/>
          </p:cNvSpPr>
          <p:nvPr/>
        </p:nvSpPr>
        <p:spPr bwMode="auto">
          <a:xfrm rot="-988541">
            <a:off x="6665913" y="5895975"/>
            <a:ext cx="2057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Child Labor</a:t>
            </a:r>
          </a:p>
        </p:txBody>
      </p:sp>
      <p:pic>
        <p:nvPicPr>
          <p:cNvPr id="39944" name="Picture 2" descr="http://webs.rps205.com/curriculum/ssandvoc/images/B1EC19324A4340638C4457E577997C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9550"/>
            <a:ext cx="221773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4" descr="http://www.youngerthanroscoe.com/files/images/sweat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659063"/>
            <a:ext cx="324167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Box 8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  <p:bldP spid="47108" grpId="0"/>
      <p:bldP spid="47109" grpId="0"/>
      <p:bldP spid="471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228600" y="1897063"/>
            <a:ext cx="4178300" cy="1676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Labor Unions – people worked to gain improved working conditions and better wages.</a:t>
            </a: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What’s the Solution?</a:t>
            </a:r>
          </a:p>
        </p:txBody>
      </p:sp>
      <p:sp>
        <p:nvSpPr>
          <p:cNvPr id="48132" name="Content Placeholder 1"/>
          <p:cNvSpPr txBox="1">
            <a:spLocks/>
          </p:cNvSpPr>
          <p:nvPr/>
        </p:nvSpPr>
        <p:spPr bwMode="auto">
          <a:xfrm>
            <a:off x="4711700" y="4953000"/>
            <a:ext cx="4178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Strikes – workers refuse to work to try to force business owners to meet their demands.</a:t>
            </a:r>
          </a:p>
        </p:txBody>
      </p:sp>
      <p:pic>
        <p:nvPicPr>
          <p:cNvPr id="48133" name="Picture 2" descr="http://legacy.lclark.edu/~soan221/96/fightwe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8675"/>
            <a:ext cx="3795713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ttp://obrag.org/wp-content/uploads/2011/01/union-workers-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2013"/>
            <a:ext cx="323532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  <p:bldP spid="48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625600" y="4941888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243013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Transcontinental Railroad</a:t>
            </a:r>
          </a:p>
        </p:txBody>
      </p:sp>
      <p:pic>
        <p:nvPicPr>
          <p:cNvPr id="13316" name="Picture 2" descr="Transcontinental-Railroad-map-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4766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transcontinental-railroa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9200"/>
            <a:ext cx="39147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ontent Placeholder 5"/>
          <p:cNvSpPr txBox="1">
            <a:spLocks/>
          </p:cNvSpPr>
          <p:nvPr/>
        </p:nvSpPr>
        <p:spPr bwMode="auto">
          <a:xfrm rot="-565895">
            <a:off x="1438275" y="2439988"/>
            <a:ext cx="26606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 railroad across the continent</a:t>
            </a:r>
          </a:p>
        </p:txBody>
      </p:sp>
      <p:sp>
        <p:nvSpPr>
          <p:cNvPr id="13319" name="Content Placeholder 5"/>
          <p:cNvSpPr txBox="1">
            <a:spLocks/>
          </p:cNvSpPr>
          <p:nvPr/>
        </p:nvSpPr>
        <p:spPr bwMode="auto">
          <a:xfrm rot="536354">
            <a:off x="6003925" y="4384675"/>
            <a:ext cx="3048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How did this change the country?</a:t>
            </a:r>
          </a:p>
        </p:txBody>
      </p:sp>
      <p:sp>
        <p:nvSpPr>
          <p:cNvPr id="13320" name="Content Placeholder 5"/>
          <p:cNvSpPr txBox="1">
            <a:spLocks/>
          </p:cNvSpPr>
          <p:nvPr/>
        </p:nvSpPr>
        <p:spPr bwMode="auto">
          <a:xfrm>
            <a:off x="4932363" y="5448300"/>
            <a:ext cx="3048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What were some of the challenges?</a:t>
            </a:r>
          </a:p>
        </p:txBody>
      </p:sp>
      <p:sp>
        <p:nvSpPr>
          <p:cNvPr id="13321" name="Content Placeholder 5"/>
          <p:cNvSpPr txBox="1">
            <a:spLocks/>
          </p:cNvSpPr>
          <p:nvPr/>
        </p:nvSpPr>
        <p:spPr bwMode="auto">
          <a:xfrm>
            <a:off x="1365250" y="6435725"/>
            <a:ext cx="26606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/>
              <a:t>The Golden Spike</a:t>
            </a:r>
          </a:p>
        </p:txBody>
      </p:sp>
      <p:sp>
        <p:nvSpPr>
          <p:cNvPr id="13322" name="TextBox 8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r>
              <a:rPr lang="en-US" altLang="en-US" smtClean="0"/>
              <a:t>Women’s Rights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7162800" y="62801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8"/>
          <p:cNvSpPr txBox="1">
            <a:spLocks noChangeArrowheads="1"/>
          </p:cNvSpPr>
          <p:nvPr/>
        </p:nvSpPr>
        <p:spPr bwMode="auto">
          <a:xfrm>
            <a:off x="1546225" y="5861050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Women ≠ Men</a:t>
            </a:r>
          </a:p>
        </p:txBody>
      </p:sp>
      <p:sp>
        <p:nvSpPr>
          <p:cNvPr id="51203" name="Content Placeholder 1"/>
          <p:cNvSpPr txBox="1">
            <a:spLocks/>
          </p:cNvSpPr>
          <p:nvPr/>
        </p:nvSpPr>
        <p:spPr bwMode="auto">
          <a:xfrm rot="-537243">
            <a:off x="120650" y="2206625"/>
            <a:ext cx="394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Suffrage – a term for “the right to vote”</a:t>
            </a:r>
          </a:p>
        </p:txBody>
      </p:sp>
      <p:sp>
        <p:nvSpPr>
          <p:cNvPr id="51204" name="Content Placeholder 1"/>
          <p:cNvSpPr txBox="1">
            <a:spLocks/>
          </p:cNvSpPr>
          <p:nvPr/>
        </p:nvSpPr>
        <p:spPr bwMode="auto">
          <a:xfrm rot="933954">
            <a:off x="4883150" y="2403475"/>
            <a:ext cx="444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Suffragists – people who worked for women’s voting rights.</a:t>
            </a:r>
          </a:p>
        </p:txBody>
      </p:sp>
      <p:sp>
        <p:nvSpPr>
          <p:cNvPr id="43014" name="Content Placeholder 1"/>
          <p:cNvSpPr txBox="1">
            <a:spLocks/>
          </p:cNvSpPr>
          <p:nvPr/>
        </p:nvSpPr>
        <p:spPr bwMode="auto">
          <a:xfrm>
            <a:off x="5526088" y="6172200"/>
            <a:ext cx="2667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Susan B. Anthony</a:t>
            </a:r>
          </a:p>
        </p:txBody>
      </p:sp>
      <p:pic>
        <p:nvPicPr>
          <p:cNvPr id="43015" name="Picture 2" descr="http://upload.wikimedia.org/wikipedia/en/7/7e/Susan_Brownell_Anthony_older_yea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90900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http://www.vintageperiods.com/_files/Image/6%20Suffragist%20Picketing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0238"/>
            <a:ext cx="3433763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Box 7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>
          <a:xfrm>
            <a:off x="304800" y="3048000"/>
            <a:ext cx="4953000" cy="1295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200" smtClean="0"/>
              <a:t>This amendment gave women the right to vote.</a:t>
            </a: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19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</a:t>
            </a:r>
          </a:p>
        </p:txBody>
      </p:sp>
      <p:pic>
        <p:nvPicPr>
          <p:cNvPr id="44036" name="Picture 2" descr="http://hannahvrochelle.files.wordpress.com/2010/10/19th-amendment-st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92375"/>
            <a:ext cx="3213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Content Placeholder 1"/>
          <p:cNvSpPr txBox="1">
            <a:spLocks/>
          </p:cNvSpPr>
          <p:nvPr/>
        </p:nvSpPr>
        <p:spPr bwMode="auto">
          <a:xfrm>
            <a:off x="381000" y="4800600"/>
            <a:ext cx="495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200"/>
              <a:t>What else changed for women?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  <p:bldP spid="522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r>
              <a:rPr lang="en-US" altLang="en-US" smtClean="0"/>
              <a:t>Becoming a World Power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7150100" y="624840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6"/>
          <p:cNvSpPr txBox="1">
            <a:spLocks noChangeArrowheads="1"/>
          </p:cNvSpPr>
          <p:nvPr/>
        </p:nvSpPr>
        <p:spPr bwMode="auto">
          <a:xfrm>
            <a:off x="4876800" y="4324350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3416300" cy="3878263"/>
          </a:xfrm>
        </p:spPr>
        <p:txBody>
          <a:bodyPr/>
          <a:lstStyle/>
          <a:p>
            <a:r>
              <a:rPr lang="en-US" altLang="en-US" smtClean="0"/>
              <a:t>In 1867, Alaska was purchased for $7.2 million. </a:t>
            </a:r>
          </a:p>
          <a:p>
            <a:r>
              <a:rPr lang="en-US" altLang="en-US" smtClean="0"/>
              <a:t>Gold was soon discovered. </a:t>
            </a:r>
          </a:p>
          <a:p>
            <a:r>
              <a:rPr lang="en-US" altLang="en-US" smtClean="0"/>
              <a:t>Fishing for salmon was an important part of their economy.</a:t>
            </a:r>
          </a:p>
        </p:txBody>
      </p:sp>
      <p:sp>
        <p:nvSpPr>
          <p:cNvPr id="4608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Gaining New Land</a:t>
            </a:r>
          </a:p>
        </p:txBody>
      </p:sp>
      <p:pic>
        <p:nvPicPr>
          <p:cNvPr id="46085" name="Picture 5" descr="http://www.crystalinks.com/ala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27250"/>
            <a:ext cx="46704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Content Placeholder 1"/>
          <p:cNvSpPr txBox="1">
            <a:spLocks/>
          </p:cNvSpPr>
          <p:nvPr/>
        </p:nvSpPr>
        <p:spPr bwMode="auto">
          <a:xfrm>
            <a:off x="4343400" y="5791200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How did this help the U.S. become a world power?</a:t>
            </a:r>
          </a:p>
        </p:txBody>
      </p:sp>
      <p:sp>
        <p:nvSpPr>
          <p:cNvPr id="46087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  <p:bldP spid="5530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>
          <a:xfrm>
            <a:off x="327025" y="2024063"/>
            <a:ext cx="3416300" cy="4191000"/>
          </a:xfrm>
        </p:spPr>
        <p:txBody>
          <a:bodyPr/>
          <a:lstStyle/>
          <a:p>
            <a:r>
              <a:rPr lang="en-US" altLang="en-US" smtClean="0"/>
              <a:t>Liliuokalani, queen of Hawaii, did not want foreigners to farm in Hawaii and asked them to leave.</a:t>
            </a:r>
          </a:p>
          <a:p>
            <a:r>
              <a:rPr lang="en-US" altLang="en-US" smtClean="0"/>
              <a:t>The foreigners revolted.</a:t>
            </a:r>
          </a:p>
          <a:p>
            <a:r>
              <a:rPr lang="en-US" altLang="en-US" smtClean="0"/>
              <a:t>The queen surrendered.</a:t>
            </a:r>
          </a:p>
          <a:p>
            <a:pPr>
              <a:buClr>
                <a:srgbClr val="873624"/>
              </a:buClr>
            </a:pPr>
            <a:r>
              <a:rPr lang="en-US" altLang="en-US" smtClean="0"/>
              <a:t>In 1898, Hawaii was annexed, or added to the United States.</a:t>
            </a:r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Gaining New Land</a:t>
            </a:r>
          </a:p>
        </p:txBody>
      </p:sp>
      <p:sp>
        <p:nvSpPr>
          <p:cNvPr id="56325" name="Content Placeholder 1"/>
          <p:cNvSpPr txBox="1">
            <a:spLocks/>
          </p:cNvSpPr>
          <p:nvPr/>
        </p:nvSpPr>
        <p:spPr bwMode="auto">
          <a:xfrm>
            <a:off x="4191000" y="5842000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How did this help the U.S. become a world power?</a:t>
            </a:r>
          </a:p>
        </p:txBody>
      </p:sp>
      <p:pic>
        <p:nvPicPr>
          <p:cNvPr id="47109" name="Picture 7" descr="http://www.hawaii.islands-travel.com/maps/Hawaii-Trav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  <p:bldP spid="563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317500" y="1187450"/>
            <a:ext cx="4102100" cy="544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Americans were angered by Spain’s treatment of the Cuban people by the Spanish.</a:t>
            </a:r>
          </a:p>
          <a:p>
            <a:pPr>
              <a:defRPr/>
            </a:pPr>
            <a:r>
              <a:rPr lang="en-US" dirty="0" smtClean="0"/>
              <a:t>Americans were worried American businesses in Cuba were being destroyed.</a:t>
            </a:r>
          </a:p>
          <a:p>
            <a:pPr>
              <a:defRPr/>
            </a:pPr>
            <a:r>
              <a:rPr lang="en-US" dirty="0" smtClean="0"/>
              <a:t>President McKinley, sent the </a:t>
            </a:r>
            <a:r>
              <a:rPr lang="en-US" i="1" dirty="0" smtClean="0"/>
              <a:t>USS Maine, </a:t>
            </a:r>
            <a:r>
              <a:rPr lang="en-US" dirty="0" smtClean="0"/>
              <a:t>a battleship, to protect Americans in Cuba, but was destroyed by an explosion.</a:t>
            </a:r>
            <a:endParaRPr lang="en-US" i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>
          <a:xfrm>
            <a:off x="30163" y="15875"/>
            <a:ext cx="8991600" cy="1054100"/>
          </a:xfrm>
        </p:spPr>
        <p:txBody>
          <a:bodyPr/>
          <a:lstStyle/>
          <a:p>
            <a:r>
              <a:rPr lang="en-US" altLang="en-US" sz="4000" smtClean="0"/>
              <a:t>Causes of the Spanish-American War</a:t>
            </a:r>
          </a:p>
        </p:txBody>
      </p:sp>
      <p:pic>
        <p:nvPicPr>
          <p:cNvPr id="48132" name="Picture 5" descr="http://upload.wikimedia.org/wikipedia/commons/thumb/1/1f/Journal98.gif/250px-Journal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3434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6024563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Yellow Journalism???</a:t>
            </a:r>
          </a:p>
        </p:txBody>
      </p:sp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6"/>
          <p:cNvSpPr txBox="1">
            <a:spLocks noChangeArrowheads="1"/>
          </p:cNvSpPr>
          <p:nvPr/>
        </p:nvSpPr>
        <p:spPr bwMode="auto">
          <a:xfrm>
            <a:off x="5486400" y="3124200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3657600" cy="3878263"/>
          </a:xfrm>
        </p:spPr>
        <p:txBody>
          <a:bodyPr/>
          <a:lstStyle/>
          <a:p>
            <a:r>
              <a:rPr lang="en-US" altLang="en-US" smtClean="0"/>
              <a:t>Americans prepared for the war:</a:t>
            </a:r>
          </a:p>
          <a:p>
            <a:pPr lvl="1"/>
            <a:r>
              <a:rPr lang="en-US" altLang="en-US" smtClean="0"/>
              <a:t>Theodore Roosevelt started the Rough Riders.</a:t>
            </a:r>
          </a:p>
          <a:p>
            <a:pPr lvl="1"/>
            <a:r>
              <a:rPr lang="en-US" altLang="en-US" smtClean="0"/>
              <a:t>African Americans fought as well (AKA Buffalo Soldiers)</a:t>
            </a:r>
          </a:p>
          <a:p>
            <a:pPr lvl="1"/>
            <a:r>
              <a:rPr lang="en-US" altLang="en-US" smtClean="0"/>
              <a:t>3 months later = war is over</a:t>
            </a:r>
          </a:p>
        </p:txBody>
      </p:sp>
      <p:sp>
        <p:nvSpPr>
          <p:cNvPr id="4915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War</a:t>
            </a:r>
          </a:p>
        </p:txBody>
      </p:sp>
      <p:pic>
        <p:nvPicPr>
          <p:cNvPr id="49157" name="Picture 2" descr="http://www.solpass.org/7ss/Images/w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590800"/>
            <a:ext cx="55721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150" y="2081213"/>
            <a:ext cx="8610600" cy="1295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United States is a </a:t>
            </a:r>
            <a:r>
              <a:rPr lang="en-US" sz="4400" dirty="0" smtClean="0"/>
              <a:t>World Power!</a:t>
            </a:r>
          </a:p>
          <a:p>
            <a:pPr lvl="1">
              <a:defRPr/>
            </a:pPr>
            <a:r>
              <a:rPr lang="en-US" dirty="0" smtClean="0"/>
              <a:t>Gained Spanish territories – Puerto Rico, the Philippines, and Guam.</a:t>
            </a:r>
            <a:endParaRPr lang="en-US" dirty="0"/>
          </a:p>
          <a:p>
            <a:pPr marL="411163" lvl="1" indent="0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50179" name="Title 2"/>
          <p:cNvSpPr>
            <a:spLocks noGrp="1"/>
          </p:cNvSpPr>
          <p:nvPr>
            <p:ph type="title"/>
          </p:nvPr>
        </p:nvSpPr>
        <p:spPr>
          <a:xfrm>
            <a:off x="685800" y="444500"/>
            <a:ext cx="7756525" cy="1054100"/>
          </a:xfrm>
        </p:spPr>
        <p:txBody>
          <a:bodyPr/>
          <a:lstStyle/>
          <a:p>
            <a:r>
              <a:rPr lang="en-US" altLang="en-US" smtClean="0"/>
              <a:t>Results of War</a:t>
            </a:r>
          </a:p>
        </p:txBody>
      </p:sp>
      <p:pic>
        <p:nvPicPr>
          <p:cNvPr id="86020" name="Picture 4" descr="http://www.norcalwtc.org/Kelly%27s%20Folder/Multi%20Regional%20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3000"/>
            <a:ext cx="241458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3962400"/>
            <a:ext cx="10906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800">
                <a:solidFill>
                  <a:schemeClr val="tx1"/>
                </a:solidFill>
                <a:latin typeface="Calibri" panose="020F0502020204030204" pitchFamily="34" charset="0"/>
              </a:rPr>
              <a:t>+</a:t>
            </a:r>
          </a:p>
        </p:txBody>
      </p:sp>
      <p:pic>
        <p:nvPicPr>
          <p:cNvPr id="86022" name="Picture 6" descr="http://www.soccerfitnessformula.com/blog/wp-content/uploads/2010/08/muscle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3013"/>
            <a:ext cx="2381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57850" y="3967163"/>
            <a:ext cx="1090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800">
                <a:solidFill>
                  <a:schemeClr val="tx1"/>
                </a:solidFill>
                <a:latin typeface="Calibri" panose="020F0502020204030204" pitchFamily="34" charset="0"/>
              </a:rPr>
              <a:t>=</a:t>
            </a:r>
          </a:p>
        </p:txBody>
      </p:sp>
      <p:pic>
        <p:nvPicPr>
          <p:cNvPr id="86024" name="Picture 8" descr="https://www.cia.gov/library/publications/the-world-factbook/graphics/flags/large/us-lgfla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41800"/>
            <a:ext cx="238601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Box 8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>
          <a:xfrm>
            <a:off x="609600" y="33338"/>
            <a:ext cx="7756525" cy="1054100"/>
          </a:xfrm>
        </p:spPr>
        <p:txBody>
          <a:bodyPr/>
          <a:lstStyle/>
          <a:p>
            <a:r>
              <a:rPr lang="en-US" altLang="en-US" sz="4000" smtClean="0"/>
              <a:t>How do you sail from the east coast of the US to the west?</a:t>
            </a:r>
          </a:p>
        </p:txBody>
      </p:sp>
      <p:pic>
        <p:nvPicPr>
          <p:cNvPr id="51204" name="Picture 2" descr="http://www.lib.utexas.edu/maps/world_maps/world_pol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575" y="1401763"/>
            <a:ext cx="15725775" cy="728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-514350" y="457200"/>
            <a:ext cx="7754938" cy="1054100"/>
          </a:xfrm>
        </p:spPr>
        <p:txBody>
          <a:bodyPr/>
          <a:lstStyle/>
          <a:p>
            <a:pPr eaLnBrk="1" hangingPunct="1"/>
            <a:r>
              <a:rPr lang="en-US" altLang="en-US" smtClean="0"/>
              <a:t>Moving West</a:t>
            </a:r>
          </a:p>
        </p:txBody>
      </p:sp>
      <p:pic>
        <p:nvPicPr>
          <p:cNvPr id="15363" name="Picture 4" descr="http://www.solpass.org/7ss/Images/GreatPlains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819400"/>
            <a:ext cx="4857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286000"/>
            <a:ext cx="3979863" cy="4267200"/>
          </a:xfrm>
        </p:spPr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Homestead Act – pay $10 + agree to stay for 5 years = 160 acres of land.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Life was hard on the Great Plains.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Goal was to turn the plains into productive farmland.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was this an opportunity for African Americans?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5" name="Content Placeholder 5"/>
          <p:cNvSpPr txBox="1">
            <a:spLocks/>
          </p:cNvSpPr>
          <p:nvPr/>
        </p:nvSpPr>
        <p:spPr bwMode="auto">
          <a:xfrm>
            <a:off x="5867400" y="2238375"/>
            <a:ext cx="1350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Pioneers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 rot="20825411">
            <a:off x="4416425" y="5984875"/>
            <a:ext cx="1946275" cy="4286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Homesteaders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 rot="739876">
            <a:off x="6805613" y="5994400"/>
            <a:ext cx="1944687" cy="4286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Exodusters</a:t>
            </a:r>
            <a:endParaRPr lang="en-US" dirty="0"/>
          </a:p>
        </p:txBody>
      </p:sp>
      <p:pic>
        <p:nvPicPr>
          <p:cNvPr id="15368" name="Picture 5" descr="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6038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2227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56525" cy="1054100"/>
          </a:xfrm>
        </p:spPr>
        <p:txBody>
          <a:bodyPr/>
          <a:lstStyle/>
          <a:p>
            <a:r>
              <a:rPr lang="en-US" altLang="en-US" sz="4000" smtClean="0"/>
              <a:t>I know…Build a Canal!!!</a:t>
            </a:r>
          </a:p>
        </p:txBody>
      </p:sp>
      <p:pic>
        <p:nvPicPr>
          <p:cNvPr id="52228" name="Picture 2" descr="http://www.lib.utexas.edu/maps/world_maps/world_pol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47800"/>
            <a:ext cx="128047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90800" y="4267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7467600" y="144780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>
          <a:xfrm>
            <a:off x="635000" y="2095500"/>
            <a:ext cx="7747000" cy="5715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President Roosevelt decided to build the Panama Canal.</a:t>
            </a:r>
          </a:p>
        </p:txBody>
      </p:sp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Panama Canal</a:t>
            </a:r>
          </a:p>
        </p:txBody>
      </p:sp>
      <p:pic>
        <p:nvPicPr>
          <p:cNvPr id="53252" name="Picture 5" descr="http://www.upa.pdx.edu/IMS/currentprojects/TAHv3/Content/Maps/panamaca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-2"/>
          <a:stretch>
            <a:fillRect/>
          </a:stretch>
        </p:blipFill>
        <p:spPr bwMode="auto">
          <a:xfrm>
            <a:off x="211138" y="2808288"/>
            <a:ext cx="6919912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3065463"/>
            <a:ext cx="17526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How did this change America’s role in the world?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r>
              <a:rPr lang="en-US" altLang="en-US" smtClean="0"/>
              <a:t>President Roosevelt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>
          <a:xfrm>
            <a:off x="698500" y="3767138"/>
            <a:ext cx="7735888" cy="1500187"/>
          </a:xfrm>
        </p:spPr>
        <p:txBody>
          <a:bodyPr/>
          <a:lstStyle/>
          <a:p>
            <a:r>
              <a:rPr lang="en-US" altLang="en-US" sz="3600" smtClean="0"/>
              <a:t>and the Progressives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162800" y="624840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1"/>
          <p:cNvSpPr txBox="1">
            <a:spLocks noChangeArrowheads="1"/>
          </p:cNvSpPr>
          <p:nvPr/>
        </p:nvSpPr>
        <p:spPr bwMode="auto">
          <a:xfrm>
            <a:off x="1546225" y="5861050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55299" name="Content Placeholder 1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11811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Progressives were reformers who worked to stop unfair practices by businesses and to improve the way in which government worked.</a:t>
            </a:r>
          </a:p>
        </p:txBody>
      </p:sp>
      <p:sp>
        <p:nvSpPr>
          <p:cNvPr id="5530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Progressives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 rot="813171">
            <a:off x="4184650" y="5076825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Sherman Antitrust Act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 rot="755380">
            <a:off x="6018213" y="4827588"/>
            <a:ext cx="3098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Meat Inspection Act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 rot="-422855">
            <a:off x="5275263" y="5864225"/>
            <a:ext cx="3708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Pure Food and Drug Act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 rot="-624941">
            <a:off x="6511925" y="4003675"/>
            <a:ext cx="23447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Building Codes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 rot="-626708">
            <a:off x="4354513" y="3587750"/>
            <a:ext cx="3489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Children required to attend school.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 rot="813471">
            <a:off x="7150100" y="3297238"/>
            <a:ext cx="1812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/>
              <a:t>Blue Laws</a:t>
            </a:r>
          </a:p>
        </p:txBody>
      </p:sp>
      <p:pic>
        <p:nvPicPr>
          <p:cNvPr id="55307" name="Picture 2" descr="http://www1.pickens.k12.sc.us/dhsteachers/instructional_staff/hylkemaj/Pics/TR%20Muck%20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795713"/>
            <a:ext cx="40243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TextBox 10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r>
              <a:rPr lang="en-US" altLang="en-US" smtClean="0"/>
              <a:t>Places to Know</a:t>
            </a:r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7162800" y="624840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4"/>
          <p:cNvSpPr txBox="1">
            <a:spLocks noChangeArrowheads="1"/>
          </p:cNvSpPr>
          <p:nvPr/>
        </p:nvSpPr>
        <p:spPr bwMode="auto">
          <a:xfrm>
            <a:off x="1546225" y="5861050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Grand Canyon</a:t>
            </a:r>
          </a:p>
        </p:txBody>
      </p:sp>
      <p:pic>
        <p:nvPicPr>
          <p:cNvPr id="57348" name="Picture 2" descr="http://www.bestofvegas.com/Tours/Grand-Canyon-Ultimate-Helicopter-and-Ranch-Adventure-Las-Vegas/images/Grand-Canyon-Vegas-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4475"/>
            <a:ext cx="68580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3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g516.imageshack.us/img516/7089/usamapblankf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90600"/>
            <a:ext cx="88376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09688" y="3479800"/>
            <a:ext cx="838200" cy="8382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1309688" y="3586163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Calibri" panose="020F0502020204030204" pitchFamily="34" charset="0"/>
              </a:rPr>
              <a:t>Grand Canyon</a:t>
            </a:r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Salton Sea</a:t>
            </a:r>
          </a:p>
        </p:txBody>
      </p:sp>
      <p:pic>
        <p:nvPicPr>
          <p:cNvPr id="59395" name="Picture 2" descr="http://aquafornia.com/wordpress/wp-content/uploads/2011/03/IMG_1181-50p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"/>
          <a:stretch>
            <a:fillRect/>
          </a:stretch>
        </p:blipFill>
        <p:spPr bwMode="auto">
          <a:xfrm>
            <a:off x="1143000" y="2133600"/>
            <a:ext cx="677862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516.imageshack.us/img516/7089/usamapblankf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90600"/>
            <a:ext cx="88376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09688" y="3479800"/>
            <a:ext cx="838200" cy="8382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1309688" y="3586163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Calibri" panose="020F0502020204030204" pitchFamily="34" charset="0"/>
              </a:rPr>
              <a:t>Grand Canyon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4210050"/>
            <a:ext cx="242888" cy="207963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0" y="4318000"/>
            <a:ext cx="1189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Salton Sea</a:t>
            </a:r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4648200" y="2743200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61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Great Salt Lake</a:t>
            </a:r>
          </a:p>
        </p:txBody>
      </p:sp>
      <p:pic>
        <p:nvPicPr>
          <p:cNvPr id="61444" name="Picture 2" descr="http://www.destination360.com/north-america/us/utah/images/s/utah-great-salt-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"/>
          <a:stretch>
            <a:fillRect/>
          </a:stretch>
        </p:blipFill>
        <p:spPr bwMode="auto">
          <a:xfrm>
            <a:off x="1828800" y="2103438"/>
            <a:ext cx="59436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3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685800" y="-25400"/>
            <a:ext cx="7756525" cy="10541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Conflict in the West!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76200" y="838200"/>
          <a:ext cx="9525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7463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g516.imageshack.us/img516/7089/usamapblankf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90600"/>
            <a:ext cx="88376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09688" y="3479800"/>
            <a:ext cx="838200" cy="8382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1309688" y="3586163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Calibri" panose="020F0502020204030204" pitchFamily="34" charset="0"/>
              </a:rPr>
              <a:t>Grand Canyon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4210050"/>
            <a:ext cx="242888" cy="207963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0" y="4318000"/>
            <a:ext cx="1189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Salton Sea</a:t>
            </a:r>
          </a:p>
        </p:txBody>
      </p:sp>
      <p:sp>
        <p:nvSpPr>
          <p:cNvPr id="7" name="Oval 6"/>
          <p:cNvSpPr/>
          <p:nvPr/>
        </p:nvSpPr>
        <p:spPr>
          <a:xfrm>
            <a:off x="2025650" y="2895600"/>
            <a:ext cx="242888" cy="207963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477838" y="281463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Great Salt Lake</a:t>
            </a:r>
          </a:p>
        </p:txBody>
      </p:sp>
      <p:sp>
        <p:nvSpPr>
          <p:cNvPr id="62473" name="TextBox 8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Mojave Desert</a:t>
            </a:r>
          </a:p>
        </p:txBody>
      </p:sp>
      <p:pic>
        <p:nvPicPr>
          <p:cNvPr id="63491" name="Picture 2" descr="http://mojavedesert.net/420c015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3246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g516.imageshack.us/img516/7089/usamapblankf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90600"/>
            <a:ext cx="88376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09688" y="3479800"/>
            <a:ext cx="838200" cy="8382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1309688" y="3586163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Calibri" panose="020F0502020204030204" pitchFamily="34" charset="0"/>
              </a:rPr>
              <a:t>Grand Canyon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4210050"/>
            <a:ext cx="242888" cy="207963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0" y="4318000"/>
            <a:ext cx="1189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Salton Sea</a:t>
            </a:r>
          </a:p>
        </p:txBody>
      </p:sp>
      <p:sp>
        <p:nvSpPr>
          <p:cNvPr id="7" name="Oval 6"/>
          <p:cNvSpPr/>
          <p:nvPr/>
        </p:nvSpPr>
        <p:spPr>
          <a:xfrm>
            <a:off x="2025650" y="2895600"/>
            <a:ext cx="242888" cy="207963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520" name="TextBox 7"/>
          <p:cNvSpPr txBox="1">
            <a:spLocks noChangeArrowheads="1"/>
          </p:cNvSpPr>
          <p:nvPr/>
        </p:nvSpPr>
        <p:spPr bwMode="auto">
          <a:xfrm>
            <a:off x="477838" y="281463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Great Salt Lake</a:t>
            </a:r>
          </a:p>
        </p:txBody>
      </p:sp>
      <p:sp>
        <p:nvSpPr>
          <p:cNvPr id="12" name="Freeform 11"/>
          <p:cNvSpPr/>
          <p:nvPr/>
        </p:nvSpPr>
        <p:spPr>
          <a:xfrm>
            <a:off x="1050925" y="3643313"/>
            <a:ext cx="919163" cy="765175"/>
          </a:xfrm>
          <a:custGeom>
            <a:avLst/>
            <a:gdLst>
              <a:gd name="connsiteX0" fmla="*/ 0 w 918462"/>
              <a:gd name="connsiteY0" fmla="*/ 0 h 764275"/>
              <a:gd name="connsiteX1" fmla="*/ 0 w 918462"/>
              <a:gd name="connsiteY1" fmla="*/ 0 h 764275"/>
              <a:gd name="connsiteX2" fmla="*/ 13647 w 918462"/>
              <a:gd name="connsiteY2" fmla="*/ 491320 h 764275"/>
              <a:gd name="connsiteX3" fmla="*/ 40943 w 918462"/>
              <a:gd name="connsiteY3" fmla="*/ 668741 h 764275"/>
              <a:gd name="connsiteX4" fmla="*/ 54591 w 918462"/>
              <a:gd name="connsiteY4" fmla="*/ 736979 h 764275"/>
              <a:gd name="connsiteX5" fmla="*/ 95534 w 918462"/>
              <a:gd name="connsiteY5" fmla="*/ 750627 h 764275"/>
              <a:gd name="connsiteX6" fmla="*/ 805218 w 918462"/>
              <a:gd name="connsiteY6" fmla="*/ 764275 h 764275"/>
              <a:gd name="connsiteX7" fmla="*/ 914400 w 918462"/>
              <a:gd name="connsiteY7" fmla="*/ 750627 h 764275"/>
              <a:gd name="connsiteX8" fmla="*/ 900752 w 918462"/>
              <a:gd name="connsiteY8" fmla="*/ 709684 h 764275"/>
              <a:gd name="connsiteX9" fmla="*/ 873456 w 918462"/>
              <a:gd name="connsiteY9" fmla="*/ 668741 h 764275"/>
              <a:gd name="connsiteX10" fmla="*/ 791570 w 918462"/>
              <a:gd name="connsiteY10" fmla="*/ 614149 h 764275"/>
              <a:gd name="connsiteX11" fmla="*/ 750626 w 918462"/>
              <a:gd name="connsiteY11" fmla="*/ 586854 h 764275"/>
              <a:gd name="connsiteX12" fmla="*/ 668740 w 918462"/>
              <a:gd name="connsiteY12" fmla="*/ 559558 h 764275"/>
              <a:gd name="connsiteX13" fmla="*/ 627797 w 918462"/>
              <a:gd name="connsiteY13" fmla="*/ 545911 h 764275"/>
              <a:gd name="connsiteX14" fmla="*/ 586853 w 918462"/>
              <a:gd name="connsiteY14" fmla="*/ 354842 h 764275"/>
              <a:gd name="connsiteX15" fmla="*/ 600501 w 918462"/>
              <a:gd name="connsiteY15" fmla="*/ 300251 h 764275"/>
              <a:gd name="connsiteX16" fmla="*/ 532262 w 918462"/>
              <a:gd name="connsiteY16" fmla="*/ 191069 h 764275"/>
              <a:gd name="connsiteX17" fmla="*/ 477671 w 918462"/>
              <a:gd name="connsiteY17" fmla="*/ 109182 h 764275"/>
              <a:gd name="connsiteX18" fmla="*/ 81886 w 918462"/>
              <a:gd name="connsiteY18" fmla="*/ 40944 h 764275"/>
              <a:gd name="connsiteX19" fmla="*/ 0 w 918462"/>
              <a:gd name="connsiteY19" fmla="*/ 0 h 7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8462" h="764275">
                <a:moveTo>
                  <a:pt x="0" y="0"/>
                </a:moveTo>
                <a:lnTo>
                  <a:pt x="0" y="0"/>
                </a:lnTo>
                <a:cubicBezTo>
                  <a:pt x="4549" y="163773"/>
                  <a:pt x="6531" y="327638"/>
                  <a:pt x="13647" y="491320"/>
                </a:cubicBezTo>
                <a:cubicBezTo>
                  <a:pt x="23109" y="708956"/>
                  <a:pt x="14605" y="563390"/>
                  <a:pt x="40943" y="668741"/>
                </a:cubicBezTo>
                <a:cubicBezTo>
                  <a:pt x="46569" y="691245"/>
                  <a:pt x="41724" y="717678"/>
                  <a:pt x="54591" y="736979"/>
                </a:cubicBezTo>
                <a:cubicBezTo>
                  <a:pt x="62571" y="748949"/>
                  <a:pt x="81158" y="750104"/>
                  <a:pt x="95534" y="750627"/>
                </a:cubicBezTo>
                <a:cubicBezTo>
                  <a:pt x="331983" y="759225"/>
                  <a:pt x="568657" y="759726"/>
                  <a:pt x="805218" y="764275"/>
                </a:cubicBezTo>
                <a:cubicBezTo>
                  <a:pt x="841612" y="759726"/>
                  <a:pt x="882555" y="768824"/>
                  <a:pt x="914400" y="750627"/>
                </a:cubicBezTo>
                <a:cubicBezTo>
                  <a:pt x="926890" y="743490"/>
                  <a:pt x="907186" y="722551"/>
                  <a:pt x="900752" y="709684"/>
                </a:cubicBezTo>
                <a:cubicBezTo>
                  <a:pt x="893416" y="695013"/>
                  <a:pt x="883957" y="681342"/>
                  <a:pt x="873456" y="668741"/>
                </a:cubicBezTo>
                <a:cubicBezTo>
                  <a:pt x="818017" y="602214"/>
                  <a:pt x="854046" y="645387"/>
                  <a:pt x="791570" y="614149"/>
                </a:cubicBezTo>
                <a:cubicBezTo>
                  <a:pt x="776899" y="606814"/>
                  <a:pt x="765615" y="593516"/>
                  <a:pt x="750626" y="586854"/>
                </a:cubicBezTo>
                <a:cubicBezTo>
                  <a:pt x="724334" y="575169"/>
                  <a:pt x="696035" y="568656"/>
                  <a:pt x="668740" y="559558"/>
                </a:cubicBezTo>
                <a:lnTo>
                  <a:pt x="627797" y="545911"/>
                </a:lnTo>
                <a:cubicBezTo>
                  <a:pt x="557087" y="439846"/>
                  <a:pt x="564412" y="489489"/>
                  <a:pt x="586853" y="354842"/>
                </a:cubicBezTo>
                <a:cubicBezTo>
                  <a:pt x="589937" y="336340"/>
                  <a:pt x="595952" y="318448"/>
                  <a:pt x="600501" y="300251"/>
                </a:cubicBezTo>
                <a:cubicBezTo>
                  <a:pt x="568019" y="202803"/>
                  <a:pt x="597146" y="234323"/>
                  <a:pt x="532262" y="191069"/>
                </a:cubicBezTo>
                <a:cubicBezTo>
                  <a:pt x="514065" y="163773"/>
                  <a:pt x="504967" y="127379"/>
                  <a:pt x="477671" y="109182"/>
                </a:cubicBezTo>
                <a:cubicBezTo>
                  <a:pt x="308643" y="-3504"/>
                  <a:pt x="428559" y="56016"/>
                  <a:pt x="81886" y="40944"/>
                </a:cubicBezTo>
                <a:cubicBezTo>
                  <a:pt x="31292" y="24079"/>
                  <a:pt x="13648" y="6824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522" name="TextBox 12"/>
          <p:cNvSpPr txBox="1">
            <a:spLocks noChangeArrowheads="1"/>
          </p:cNvSpPr>
          <p:nvPr/>
        </p:nvSpPr>
        <p:spPr bwMode="auto">
          <a:xfrm>
            <a:off x="-104775" y="3740150"/>
            <a:ext cx="1614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Mojave Desert</a:t>
            </a:r>
          </a:p>
        </p:txBody>
      </p:sp>
      <p:sp>
        <p:nvSpPr>
          <p:cNvPr id="64523" name="TextBox 10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736600" y="2133600"/>
            <a:ext cx="7747000" cy="3878263"/>
          </a:xfrm>
        </p:spPr>
        <p:txBody>
          <a:bodyPr/>
          <a:lstStyle/>
          <a:p>
            <a:pPr eaLnBrk="1" hangingPunct="1"/>
            <a:r>
              <a:rPr lang="en-US" altLang="en-US" smtClean="0"/>
              <a:t>George Custer – leader of the U.S. soldiers</a:t>
            </a:r>
          </a:p>
          <a:p>
            <a:pPr eaLnBrk="1" hangingPunct="1"/>
            <a:r>
              <a:rPr lang="en-US" altLang="en-US" smtClean="0"/>
              <a:t>Sitting Bull – Leader of the Native Americans</a:t>
            </a:r>
          </a:p>
          <a:p>
            <a:pPr eaLnBrk="1" hangingPunct="1"/>
            <a:r>
              <a:rPr lang="en-US" altLang="en-US" smtClean="0"/>
              <a:t>This battle is also known as “Custer’s Last Stand”…make an inference!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10541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Battle of Little Bighorn</a:t>
            </a:r>
          </a:p>
        </p:txBody>
      </p:sp>
      <p:pic>
        <p:nvPicPr>
          <p:cNvPr id="17412" name="Picture 2" descr="http://upload.wikimedia.org/wikipedia/commons/thumb/8/83/Custer_Portrait_Restored.jpg/250px-Custer_Portrait_Rest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8256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www.sonofthesouth.net/union-generals/custer/pictures/sitting-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17716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33400" y="6248400"/>
            <a:ext cx="174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Calibri" panose="020F0502020204030204" pitchFamily="34" charset="0"/>
              </a:rPr>
              <a:t>George Custer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134225" y="62484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Calibri" panose="020F0502020204030204" pitchFamily="34" charset="0"/>
              </a:rPr>
              <a:t>Sitting Bull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314700" y="640080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Calibri" panose="020F0502020204030204" pitchFamily="34" charset="0"/>
              </a:rPr>
              <a:t>Battle of Little Bighorn</a:t>
            </a:r>
          </a:p>
        </p:txBody>
      </p:sp>
      <p:pic>
        <p:nvPicPr>
          <p:cNvPr id="17417" name="Picture 2" descr="custers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581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5448300" y="5033963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Cowboy?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1981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A cowboy is someone who works on a ranch handling cattle and horses.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1/3 of all cowboys were Mexican-American or African American.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8437" name="Picture 3" descr="Cow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3718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old-time-cowbo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89300"/>
            <a:ext cx="42672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5562600" y="4848225"/>
            <a:ext cx="2286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900">
                <a:solidFill>
                  <a:srgbClr val="EAEAEA"/>
                </a:solidFill>
                <a:cs typeface="Times New Roman" panose="02020603050405020304" pitchFamily="18" charset="0"/>
              </a:rPr>
              <a:t>If the pink gorilla eats watermelon every night, how much watermelons does he eat?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688975" y="533400"/>
            <a:ext cx="7756525" cy="1054100"/>
          </a:xfrm>
        </p:spPr>
        <p:txBody>
          <a:bodyPr/>
          <a:lstStyle/>
          <a:p>
            <a:pPr eaLnBrk="1" hangingPunct="1"/>
            <a:r>
              <a:rPr lang="en-US" altLang="en-US" smtClean="0"/>
              <a:t>How Did Cowboys Make $$$?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Too Much Beef in Texas + Demand for Beef in the East = $ for Cowboys</a:t>
            </a:r>
          </a:p>
          <a:p>
            <a:pPr eaLnBrk="1" hangingPunct="1"/>
            <a:r>
              <a:rPr lang="en-US" altLang="en-US" smtClean="0"/>
              <a:t>Cowboys conducted cattle drives</a:t>
            </a:r>
          </a:p>
          <a:p>
            <a:pPr eaLnBrk="1" hangingPunct="1"/>
            <a:r>
              <a:rPr lang="en-US" altLang="en-US" smtClean="0"/>
              <a:t>It took the cowboys 2 to 3 months.</a:t>
            </a:r>
          </a:p>
          <a:p>
            <a:pPr eaLnBrk="1" hangingPunct="1"/>
            <a:r>
              <a:rPr lang="en-US" altLang="en-US" smtClean="0"/>
              <a:t>Cattle Trails were used.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9461" name="Picture 3" descr="cattle-dr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886200"/>
            <a:ext cx="3968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ontent Placeholder 1"/>
          <p:cNvSpPr txBox="1">
            <a:spLocks/>
          </p:cNvSpPr>
          <p:nvPr/>
        </p:nvSpPr>
        <p:spPr bwMode="auto">
          <a:xfrm>
            <a:off x="457200" y="4648200"/>
            <a:ext cx="3644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>
                <a:solidFill>
                  <a:srgbClr val="262626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>
                <a:solidFill>
                  <a:srgbClr val="262626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>
                <a:solidFill>
                  <a:srgbClr val="262626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>
                <a:solidFill>
                  <a:srgbClr val="262626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"/>
              <a:defRPr sz="1600">
                <a:solidFill>
                  <a:srgbClr val="262626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Cattle Drives – cowboys guided huge herds of cattle north to the transcontinental railroad.</a:t>
            </a:r>
          </a:p>
        </p:txBody>
      </p:sp>
      <p:sp>
        <p:nvSpPr>
          <p:cNvPr id="19463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Cattle Trails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486400" y="3200400"/>
            <a:ext cx="3643313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Famous Cattle Trails </a:t>
            </a:r>
          </a:p>
          <a:p>
            <a:pPr>
              <a:defRPr/>
            </a:pPr>
            <a:r>
              <a:rPr lang="en-US" dirty="0" smtClean="0"/>
              <a:t>Chisholm Trail</a:t>
            </a:r>
          </a:p>
          <a:p>
            <a:pPr>
              <a:defRPr/>
            </a:pPr>
            <a:r>
              <a:rPr lang="en-US" dirty="0" smtClean="0"/>
              <a:t>Great Western Trail</a:t>
            </a:r>
          </a:p>
        </p:txBody>
      </p:sp>
      <p:pic>
        <p:nvPicPr>
          <p:cNvPr id="20484" name="Content Placeholder 3" descr="CattleTrai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5181600" cy="5583238"/>
          </a:xfrm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454900" y="6584950"/>
            <a:ext cx="1689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cs typeface="Times New Roman" panose="02020603050405020304" pitchFamily="18" charset="0"/>
              </a:rPr>
              <a:t>© One Stop Teacher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621</TotalTime>
  <Words>1578</Words>
  <Application>Microsoft Office PowerPoint</Application>
  <PresentationFormat>On-screen Show (4:3)</PresentationFormat>
  <Paragraphs>253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Book Antiqua</vt:lpstr>
      <vt:lpstr>Calibri</vt:lpstr>
      <vt:lpstr>Times New Roman</vt:lpstr>
      <vt:lpstr>Wingdings</vt:lpstr>
      <vt:lpstr>Hardcover</vt:lpstr>
      <vt:lpstr>The Turn of the Century</vt:lpstr>
      <vt:lpstr>The Wild West</vt:lpstr>
      <vt:lpstr>Transcontinental Railroad</vt:lpstr>
      <vt:lpstr>Moving West</vt:lpstr>
      <vt:lpstr>Conflict in the West!</vt:lpstr>
      <vt:lpstr>The Battle of Little Bighorn</vt:lpstr>
      <vt:lpstr>What is a Cowboy?</vt:lpstr>
      <vt:lpstr>How Did Cowboys Make $$$?</vt:lpstr>
      <vt:lpstr>Cattle Trails</vt:lpstr>
      <vt:lpstr>Transcontinental Railroad</vt:lpstr>
      <vt:lpstr>Inventors</vt:lpstr>
      <vt:lpstr>Alexander Graham Bell</vt:lpstr>
      <vt:lpstr>Thomas Edison</vt:lpstr>
      <vt:lpstr>The Wright Brothers (Wilbur &amp; Orville Wright)</vt:lpstr>
      <vt:lpstr>PowerPoint Presentation</vt:lpstr>
      <vt:lpstr>George Washington Carver</vt:lpstr>
      <vt:lpstr>BIG Business</vt:lpstr>
      <vt:lpstr>All about BIG business</vt:lpstr>
      <vt:lpstr>All about BIG business</vt:lpstr>
      <vt:lpstr>All about BIG business</vt:lpstr>
      <vt:lpstr>The Steel Industry</vt:lpstr>
      <vt:lpstr>The Oil Industry</vt:lpstr>
      <vt:lpstr>Immigrants</vt:lpstr>
      <vt:lpstr>What is an Immigrant?</vt:lpstr>
      <vt:lpstr>How did immigrants enter the U.S.?</vt:lpstr>
      <vt:lpstr>PowerPoint Presentation</vt:lpstr>
      <vt:lpstr>The Labor Movement</vt:lpstr>
      <vt:lpstr>What was it like working in the U.S.?</vt:lpstr>
      <vt:lpstr>What’s the Solution?</vt:lpstr>
      <vt:lpstr>Women’s Rights</vt:lpstr>
      <vt:lpstr>Women ≠ Men</vt:lpstr>
      <vt:lpstr>19th Amendment</vt:lpstr>
      <vt:lpstr>Becoming a World Power</vt:lpstr>
      <vt:lpstr>Gaining New Land</vt:lpstr>
      <vt:lpstr>Gaining New Land</vt:lpstr>
      <vt:lpstr>Causes of the Spanish-American War</vt:lpstr>
      <vt:lpstr>The War</vt:lpstr>
      <vt:lpstr>Results of War</vt:lpstr>
      <vt:lpstr>How do you sail from the east coast of the US to the west?</vt:lpstr>
      <vt:lpstr>I know…Build a Canal!!!</vt:lpstr>
      <vt:lpstr>Panama Canal</vt:lpstr>
      <vt:lpstr>President Roosevelt</vt:lpstr>
      <vt:lpstr>The Progressives</vt:lpstr>
      <vt:lpstr>Places to Know</vt:lpstr>
      <vt:lpstr>The Grand Canyon</vt:lpstr>
      <vt:lpstr>PowerPoint Presentation</vt:lpstr>
      <vt:lpstr>The Salton Sea</vt:lpstr>
      <vt:lpstr>PowerPoint Presentation</vt:lpstr>
      <vt:lpstr>Great Salt Lake</vt:lpstr>
      <vt:lpstr>PowerPoint Presentation</vt:lpstr>
      <vt:lpstr>Mojave Desert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Turn of the Century</dc:title>
  <dc:creator>e200801888</dc:creator>
  <cp:lastModifiedBy>Kathy Hollis</cp:lastModifiedBy>
  <cp:revision>66</cp:revision>
  <dcterms:created xsi:type="dcterms:W3CDTF">2011-10-06T15:36:03Z</dcterms:created>
  <dcterms:modified xsi:type="dcterms:W3CDTF">2018-08-10T02:14:25Z</dcterms:modified>
</cp:coreProperties>
</file>